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6700" r:id="rId1"/>
  </p:sldMasterIdLst>
  <p:notesMasterIdLst>
    <p:notesMasterId r:id="rId25"/>
  </p:notesMasterIdLst>
  <p:handoutMasterIdLst>
    <p:handoutMasterId r:id="rId26"/>
  </p:handoutMasterIdLst>
  <p:sldIdLst>
    <p:sldId id="519" r:id="rId2"/>
    <p:sldId id="539" r:id="rId3"/>
    <p:sldId id="538" r:id="rId4"/>
    <p:sldId id="541" r:id="rId5"/>
    <p:sldId id="534" r:id="rId6"/>
    <p:sldId id="525" r:id="rId7"/>
    <p:sldId id="536" r:id="rId8"/>
    <p:sldId id="537" r:id="rId9"/>
    <p:sldId id="547" r:id="rId10"/>
    <p:sldId id="549" r:id="rId11"/>
    <p:sldId id="544" r:id="rId12"/>
    <p:sldId id="545" r:id="rId13"/>
    <p:sldId id="546" r:id="rId14"/>
    <p:sldId id="527" r:id="rId15"/>
    <p:sldId id="535" r:id="rId16"/>
    <p:sldId id="526" r:id="rId17"/>
    <p:sldId id="548" r:id="rId18"/>
    <p:sldId id="529" r:id="rId19"/>
    <p:sldId id="530" r:id="rId20"/>
    <p:sldId id="531" r:id="rId21"/>
    <p:sldId id="522" r:id="rId22"/>
    <p:sldId id="521" r:id="rId23"/>
    <p:sldId id="532" r:id="rId24"/>
  </p:sldIdLst>
  <p:sldSz cx="6950075" cy="5029200"/>
  <p:notesSz cx="7010400" cy="9296400"/>
  <p:defaultTextStyle>
    <a:defPPr>
      <a:defRPr lang="en-US"/>
    </a:defPPr>
    <a:lvl1pPr algn="l" rtl="0" fontAlgn="base">
      <a:spcBef>
        <a:spcPct val="0"/>
      </a:spcBef>
      <a:spcAft>
        <a:spcPct val="0"/>
      </a:spcAft>
      <a:defRPr sz="1200" kern="1200">
        <a:solidFill>
          <a:srgbClr val="5F5F5F"/>
        </a:solidFill>
        <a:latin typeface="Arial" charset="0"/>
        <a:ea typeface="+mn-ea"/>
        <a:cs typeface="+mn-cs"/>
      </a:defRPr>
    </a:lvl1pPr>
    <a:lvl2pPr marL="455613" indent="1588" algn="l" rtl="0" fontAlgn="base">
      <a:spcBef>
        <a:spcPct val="0"/>
      </a:spcBef>
      <a:spcAft>
        <a:spcPct val="0"/>
      </a:spcAft>
      <a:defRPr sz="1200" kern="1200">
        <a:solidFill>
          <a:srgbClr val="5F5F5F"/>
        </a:solidFill>
        <a:latin typeface="Arial" charset="0"/>
        <a:ea typeface="+mn-ea"/>
        <a:cs typeface="+mn-cs"/>
      </a:defRPr>
    </a:lvl2pPr>
    <a:lvl3pPr marL="912813" indent="1588" algn="l" rtl="0" fontAlgn="base">
      <a:spcBef>
        <a:spcPct val="0"/>
      </a:spcBef>
      <a:spcAft>
        <a:spcPct val="0"/>
      </a:spcAft>
      <a:defRPr sz="1200" kern="1200">
        <a:solidFill>
          <a:srgbClr val="5F5F5F"/>
        </a:solidFill>
        <a:latin typeface="Arial" charset="0"/>
        <a:ea typeface="+mn-ea"/>
        <a:cs typeface="+mn-cs"/>
      </a:defRPr>
    </a:lvl3pPr>
    <a:lvl4pPr marL="1370013" indent="1588" algn="l" rtl="0" fontAlgn="base">
      <a:spcBef>
        <a:spcPct val="0"/>
      </a:spcBef>
      <a:spcAft>
        <a:spcPct val="0"/>
      </a:spcAft>
      <a:defRPr sz="1200" kern="1200">
        <a:solidFill>
          <a:srgbClr val="5F5F5F"/>
        </a:solidFill>
        <a:latin typeface="Arial" charset="0"/>
        <a:ea typeface="+mn-ea"/>
        <a:cs typeface="+mn-cs"/>
      </a:defRPr>
    </a:lvl4pPr>
    <a:lvl5pPr marL="1827213" indent="1588" algn="l" rtl="0" fontAlgn="base">
      <a:spcBef>
        <a:spcPct val="0"/>
      </a:spcBef>
      <a:spcAft>
        <a:spcPct val="0"/>
      </a:spcAft>
      <a:defRPr sz="1200" kern="1200">
        <a:solidFill>
          <a:srgbClr val="5F5F5F"/>
        </a:solidFill>
        <a:latin typeface="Arial" charset="0"/>
        <a:ea typeface="+mn-ea"/>
        <a:cs typeface="+mn-cs"/>
      </a:defRPr>
    </a:lvl5pPr>
    <a:lvl6pPr marL="2286000" algn="l" defTabSz="914400" rtl="0" eaLnBrk="1" latinLnBrk="0" hangingPunct="1">
      <a:defRPr sz="1200" kern="1200">
        <a:solidFill>
          <a:srgbClr val="5F5F5F"/>
        </a:solidFill>
        <a:latin typeface="Arial" charset="0"/>
        <a:ea typeface="+mn-ea"/>
        <a:cs typeface="+mn-cs"/>
      </a:defRPr>
    </a:lvl6pPr>
    <a:lvl7pPr marL="2743200" algn="l" defTabSz="914400" rtl="0" eaLnBrk="1" latinLnBrk="0" hangingPunct="1">
      <a:defRPr sz="1200" kern="1200">
        <a:solidFill>
          <a:srgbClr val="5F5F5F"/>
        </a:solidFill>
        <a:latin typeface="Arial" charset="0"/>
        <a:ea typeface="+mn-ea"/>
        <a:cs typeface="+mn-cs"/>
      </a:defRPr>
    </a:lvl7pPr>
    <a:lvl8pPr marL="3200400" algn="l" defTabSz="914400" rtl="0" eaLnBrk="1" latinLnBrk="0" hangingPunct="1">
      <a:defRPr sz="1200" kern="1200">
        <a:solidFill>
          <a:srgbClr val="5F5F5F"/>
        </a:solidFill>
        <a:latin typeface="Arial" charset="0"/>
        <a:ea typeface="+mn-ea"/>
        <a:cs typeface="+mn-cs"/>
      </a:defRPr>
    </a:lvl8pPr>
    <a:lvl9pPr marL="3657600" algn="l" defTabSz="914400" rtl="0" eaLnBrk="1" latinLnBrk="0" hangingPunct="1">
      <a:defRPr sz="1200" kern="1200">
        <a:solidFill>
          <a:srgbClr val="5F5F5F"/>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9D35"/>
    <a:srgbClr val="0040CC"/>
    <a:srgbClr val="423793"/>
    <a:srgbClr val="1C5400"/>
    <a:srgbClr val="206000"/>
    <a:srgbClr val="FFFF00"/>
    <a:srgbClr val="330066"/>
    <a:srgbClr val="339900"/>
    <a:srgbClr val="2175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autoAdjust="0"/>
    <p:restoredTop sz="78993" autoAdjust="0"/>
  </p:normalViewPr>
  <p:slideViewPr>
    <p:cSldViewPr snapToGrid="0">
      <p:cViewPr>
        <p:scale>
          <a:sx n="140" d="100"/>
          <a:sy n="140" d="100"/>
        </p:scale>
        <p:origin x="-984" y="42"/>
      </p:cViewPr>
      <p:guideLst>
        <p:guide orient="horz" pos="1584"/>
        <p:guide pos="218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snapToGrid="0">
      <p:cViewPr varScale="1">
        <p:scale>
          <a:sx n="81" d="100"/>
          <a:sy n="81" d="100"/>
        </p:scale>
        <p:origin x="-3114" y="-9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defTabSz="931750">
              <a:lnSpc>
                <a:spcPct val="100000"/>
              </a:lnSpc>
              <a:spcBef>
                <a:spcPct val="0"/>
              </a:spcBef>
              <a:buFontTx/>
              <a:buNone/>
              <a:defRPr sz="1300">
                <a:solidFill>
                  <a:schemeClr val="tx1"/>
                </a:solidFill>
                <a:latin typeface="Tahoma" charset="0"/>
              </a:defRPr>
            </a:lvl1pPr>
          </a:lstStyle>
          <a:p>
            <a:pPr>
              <a:defRPr/>
            </a:pPr>
            <a:endParaRPr lang="en-US"/>
          </a:p>
        </p:txBody>
      </p:sp>
      <p:sp>
        <p:nvSpPr>
          <p:cNvPr id="60419" name="Rectangle 3"/>
          <p:cNvSpPr>
            <a:spLocks noGrp="1" noChangeArrowheads="1"/>
          </p:cNvSpPr>
          <p:nvPr>
            <p:ph type="dt" sz="quarter" idx="1"/>
          </p:nvPr>
        </p:nvSpPr>
        <p:spPr bwMode="auto">
          <a:xfrm>
            <a:off x="3971925" y="0"/>
            <a:ext cx="3038475"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algn="r" defTabSz="931750">
              <a:lnSpc>
                <a:spcPct val="100000"/>
              </a:lnSpc>
              <a:spcBef>
                <a:spcPct val="0"/>
              </a:spcBef>
              <a:buFontTx/>
              <a:buNone/>
              <a:defRPr sz="1300">
                <a:solidFill>
                  <a:schemeClr val="tx1"/>
                </a:solidFill>
                <a:latin typeface="Tahoma" charset="0"/>
              </a:defRPr>
            </a:lvl1pPr>
          </a:lstStyle>
          <a:p>
            <a:pPr>
              <a:defRPr/>
            </a:pPr>
            <a:endParaRPr lang="en-US"/>
          </a:p>
        </p:txBody>
      </p:sp>
      <p:sp>
        <p:nvSpPr>
          <p:cNvPr id="60420" name="Rectangle 4"/>
          <p:cNvSpPr>
            <a:spLocks noGrp="1" noChangeArrowheads="1"/>
          </p:cNvSpPr>
          <p:nvPr>
            <p:ph type="ftr" sz="quarter" idx="2"/>
          </p:nvPr>
        </p:nvSpPr>
        <p:spPr bwMode="auto">
          <a:xfrm>
            <a:off x="0"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defTabSz="931750">
              <a:lnSpc>
                <a:spcPct val="100000"/>
              </a:lnSpc>
              <a:spcBef>
                <a:spcPct val="0"/>
              </a:spcBef>
              <a:buFontTx/>
              <a:buNone/>
              <a:defRPr sz="1300">
                <a:solidFill>
                  <a:schemeClr val="tx1"/>
                </a:solidFill>
                <a:latin typeface="Tahoma" charset="0"/>
              </a:defRPr>
            </a:lvl1pPr>
          </a:lstStyle>
          <a:p>
            <a:pPr>
              <a:defRPr/>
            </a:pPr>
            <a:endParaRPr lang="en-US"/>
          </a:p>
        </p:txBody>
      </p:sp>
      <p:sp>
        <p:nvSpPr>
          <p:cNvPr id="60421" name="Rectangle 5"/>
          <p:cNvSpPr>
            <a:spLocks noGrp="1" noChangeArrowheads="1"/>
          </p:cNvSpPr>
          <p:nvPr>
            <p:ph type="sldNum" sz="quarter" idx="3"/>
          </p:nvPr>
        </p:nvSpPr>
        <p:spPr bwMode="auto">
          <a:xfrm>
            <a:off x="3971925"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algn="r" defTabSz="931750">
              <a:lnSpc>
                <a:spcPct val="100000"/>
              </a:lnSpc>
              <a:spcBef>
                <a:spcPct val="0"/>
              </a:spcBef>
              <a:buFontTx/>
              <a:buNone/>
              <a:defRPr sz="1300">
                <a:solidFill>
                  <a:schemeClr val="tx1"/>
                </a:solidFill>
                <a:latin typeface="Tahoma" charset="0"/>
              </a:defRPr>
            </a:lvl1pPr>
          </a:lstStyle>
          <a:p>
            <a:pPr>
              <a:defRPr/>
            </a:pPr>
            <a:fld id="{A6C12F75-EFB6-4271-898E-83282673DAFC}" type="slidenum">
              <a:rPr lang="en-US"/>
              <a:pPr>
                <a:defRPr/>
              </a:pPr>
              <a:t>‹#›</a:t>
            </a:fld>
            <a:endParaRPr lang="en-US" dirty="0"/>
          </a:p>
        </p:txBody>
      </p:sp>
    </p:spTree>
    <p:extLst>
      <p:ext uri="{BB962C8B-B14F-4D97-AF65-F5344CB8AC3E}">
        <p14:creationId xmlns:p14="http://schemas.microsoft.com/office/powerpoint/2010/main" val="10841606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0882" name="Rectangle 2"/>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defTabSz="931750" eaLnBrk="0" hangingPunct="0">
              <a:lnSpc>
                <a:spcPct val="100000"/>
              </a:lnSpc>
              <a:spcBef>
                <a:spcPct val="0"/>
              </a:spcBef>
              <a:buFontTx/>
              <a:buNone/>
              <a:defRPr sz="1300">
                <a:solidFill>
                  <a:schemeClr val="tx1"/>
                </a:solidFill>
                <a:latin typeface="Times" pitchFamily="18" charset="0"/>
              </a:defRPr>
            </a:lvl1pPr>
          </a:lstStyle>
          <a:p>
            <a:pPr>
              <a:defRPr/>
            </a:pPr>
            <a:endParaRPr lang="en-US"/>
          </a:p>
        </p:txBody>
      </p:sp>
      <p:sp>
        <p:nvSpPr>
          <p:cNvPr id="250883" name="Rectangle 3"/>
          <p:cNvSpPr>
            <a:spLocks noGrp="1" noChangeArrowheads="1"/>
          </p:cNvSpPr>
          <p:nvPr>
            <p:ph type="dt" idx="1"/>
          </p:nvPr>
        </p:nvSpPr>
        <p:spPr bwMode="auto">
          <a:xfrm>
            <a:off x="3971925" y="0"/>
            <a:ext cx="3038475"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algn="r" defTabSz="931750" eaLnBrk="0" hangingPunct="0">
              <a:lnSpc>
                <a:spcPct val="100000"/>
              </a:lnSpc>
              <a:spcBef>
                <a:spcPct val="0"/>
              </a:spcBef>
              <a:buFontTx/>
              <a:buNone/>
              <a:defRPr sz="1300">
                <a:solidFill>
                  <a:schemeClr val="tx1"/>
                </a:solidFill>
                <a:latin typeface="Times" pitchFamily="18" charset="0"/>
              </a:defRPr>
            </a:lvl1pPr>
          </a:lstStyle>
          <a:p>
            <a:pPr>
              <a:defRPr/>
            </a:pPr>
            <a:endParaRPr lang="en-US"/>
          </a:p>
        </p:txBody>
      </p:sp>
      <p:sp>
        <p:nvSpPr>
          <p:cNvPr id="19460" name="Rectangle 4"/>
          <p:cNvSpPr>
            <a:spLocks noGrp="1" noRot="1" noChangeAspect="1" noChangeArrowheads="1" noTextEdit="1"/>
          </p:cNvSpPr>
          <p:nvPr>
            <p:ph type="sldImg" idx="2"/>
          </p:nvPr>
        </p:nvSpPr>
        <p:spPr bwMode="auto">
          <a:xfrm>
            <a:off x="1096963" y="698500"/>
            <a:ext cx="4816475" cy="3486150"/>
          </a:xfrm>
          <a:prstGeom prst="rect">
            <a:avLst/>
          </a:prstGeom>
          <a:noFill/>
          <a:ln w="9525">
            <a:solidFill>
              <a:srgbClr val="000000"/>
            </a:solidFill>
            <a:miter lim="800000"/>
            <a:headEnd/>
            <a:tailEnd/>
          </a:ln>
        </p:spPr>
      </p:sp>
      <p:sp>
        <p:nvSpPr>
          <p:cNvPr id="250885" name="Rectangle 5"/>
          <p:cNvSpPr>
            <a:spLocks noGrp="1" noChangeArrowheads="1"/>
          </p:cNvSpPr>
          <p:nvPr>
            <p:ph type="body" sz="quarter" idx="3"/>
          </p:nvPr>
        </p:nvSpPr>
        <p:spPr bwMode="auto">
          <a:xfrm>
            <a:off x="933450" y="4416425"/>
            <a:ext cx="5143500" cy="4181475"/>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50886" name="Rectangle 6"/>
          <p:cNvSpPr>
            <a:spLocks noGrp="1" noChangeArrowheads="1"/>
          </p:cNvSpPr>
          <p:nvPr>
            <p:ph type="ftr" sz="quarter" idx="4"/>
          </p:nvPr>
        </p:nvSpPr>
        <p:spPr bwMode="auto">
          <a:xfrm>
            <a:off x="0"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defTabSz="931750" eaLnBrk="0" hangingPunct="0">
              <a:lnSpc>
                <a:spcPct val="100000"/>
              </a:lnSpc>
              <a:spcBef>
                <a:spcPct val="0"/>
              </a:spcBef>
              <a:buFontTx/>
              <a:buNone/>
              <a:defRPr sz="1300">
                <a:solidFill>
                  <a:schemeClr val="tx1"/>
                </a:solidFill>
                <a:latin typeface="Times" pitchFamily="18" charset="0"/>
              </a:defRPr>
            </a:lvl1pPr>
          </a:lstStyle>
          <a:p>
            <a:pPr>
              <a:defRPr/>
            </a:pPr>
            <a:endParaRPr lang="en-US"/>
          </a:p>
        </p:txBody>
      </p:sp>
      <p:sp>
        <p:nvSpPr>
          <p:cNvPr id="250887" name="Rectangle 7"/>
          <p:cNvSpPr>
            <a:spLocks noGrp="1" noChangeArrowheads="1"/>
          </p:cNvSpPr>
          <p:nvPr>
            <p:ph type="sldNum" sz="quarter" idx="5"/>
          </p:nvPr>
        </p:nvSpPr>
        <p:spPr bwMode="auto">
          <a:xfrm>
            <a:off x="3971925"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algn="r" defTabSz="931750" eaLnBrk="0" hangingPunct="0">
              <a:lnSpc>
                <a:spcPct val="100000"/>
              </a:lnSpc>
              <a:spcBef>
                <a:spcPct val="0"/>
              </a:spcBef>
              <a:buFontTx/>
              <a:buNone/>
              <a:defRPr sz="1300">
                <a:solidFill>
                  <a:schemeClr val="tx1"/>
                </a:solidFill>
                <a:latin typeface="Times" pitchFamily="18" charset="0"/>
              </a:defRPr>
            </a:lvl1pPr>
          </a:lstStyle>
          <a:p>
            <a:pPr>
              <a:defRPr/>
            </a:pPr>
            <a:fld id="{41EAB5C2-5851-4741-996F-8B58D1930D33}" type="slidenum">
              <a:rPr lang="en-US"/>
              <a:pPr>
                <a:defRPr/>
              </a:pPr>
              <a:t>‹#›</a:t>
            </a:fld>
            <a:endParaRPr lang="en-US" dirty="0"/>
          </a:p>
        </p:txBody>
      </p:sp>
    </p:spTree>
    <p:extLst>
      <p:ext uri="{BB962C8B-B14F-4D97-AF65-F5344CB8AC3E}">
        <p14:creationId xmlns:p14="http://schemas.microsoft.com/office/powerpoint/2010/main" val="23195165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5613"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2813"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0013"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7213"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5954" algn="l" defTabSz="914382" rtl="0" eaLnBrk="1" latinLnBrk="0" hangingPunct="1">
      <a:defRPr sz="1200" kern="1200">
        <a:solidFill>
          <a:schemeClr val="tx1"/>
        </a:solidFill>
        <a:latin typeface="+mn-lt"/>
        <a:ea typeface="+mn-ea"/>
        <a:cs typeface="+mn-cs"/>
      </a:defRPr>
    </a:lvl6pPr>
    <a:lvl7pPr marL="2743145" algn="l" defTabSz="914382" rtl="0" eaLnBrk="1" latinLnBrk="0" hangingPunct="1">
      <a:defRPr sz="1200" kern="1200">
        <a:solidFill>
          <a:schemeClr val="tx1"/>
        </a:solidFill>
        <a:latin typeface="+mn-lt"/>
        <a:ea typeface="+mn-ea"/>
        <a:cs typeface="+mn-cs"/>
      </a:defRPr>
    </a:lvl7pPr>
    <a:lvl8pPr marL="3200335" algn="l" defTabSz="914382" rtl="0" eaLnBrk="1" latinLnBrk="0" hangingPunct="1">
      <a:defRPr sz="1200" kern="1200">
        <a:solidFill>
          <a:schemeClr val="tx1"/>
        </a:solidFill>
        <a:latin typeface="+mn-lt"/>
        <a:ea typeface="+mn-ea"/>
        <a:cs typeface="+mn-cs"/>
      </a:defRPr>
    </a:lvl8pPr>
    <a:lvl9pPr marL="3657526" algn="l" defTabSz="9143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endParaRPr lang="en-US" smtClean="0"/>
          </a:p>
        </p:txBody>
      </p:sp>
      <p:sp>
        <p:nvSpPr>
          <p:cNvPr id="20484" name="Slide Number Placeholder 3"/>
          <p:cNvSpPr>
            <a:spLocks noGrp="1"/>
          </p:cNvSpPr>
          <p:nvPr>
            <p:ph type="sldNum" sz="quarter" idx="5"/>
          </p:nvPr>
        </p:nvSpPr>
        <p:spPr>
          <a:noFill/>
        </p:spPr>
        <p:txBody>
          <a:bodyPr/>
          <a:lstStyle/>
          <a:p>
            <a:pPr defTabSz="930275"/>
            <a:fld id="{CC3A4E0F-B7CB-4BB2-A138-E6FD99D0AD41}" type="slidenum">
              <a:rPr lang="en-US" smtClean="0"/>
              <a:pPr defTabSz="930275"/>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are currently</a:t>
            </a:r>
            <a:r>
              <a:rPr lang="en-US" baseline="0" dirty="0" smtClean="0"/>
              <a:t> working with Dr Christina Clayton, newly named Technology Director, to offer online courses for teachers</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14</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also be offering some sessions for administrators – more on that to come.  </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15</a:t>
            </a:fld>
            <a:endParaRPr lang="en-US" dirty="0"/>
          </a:p>
        </p:txBody>
      </p:sp>
    </p:spTree>
    <p:extLst>
      <p:ext uri="{BB962C8B-B14F-4D97-AF65-F5344CB8AC3E}">
        <p14:creationId xmlns:p14="http://schemas.microsoft.com/office/powerpoint/2010/main" val="8636950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Media specialist – great resource- can find those texts teachers</a:t>
            </a:r>
            <a:r>
              <a:rPr lang="en-US" baseline="0" dirty="0" smtClean="0"/>
              <a:t> need – use for reviewing appropriateness and for text complexity (qualitative / quantitative / motivation and interest); workshops being scheduled at each of the </a:t>
            </a:r>
            <a:r>
              <a:rPr lang="en-US" baseline="0" dirty="0" err="1" smtClean="0"/>
              <a:t>RESAs</a:t>
            </a:r>
            <a:endParaRPr lang="en-US" baseline="0" dirty="0" smtClean="0"/>
          </a:p>
          <a:p>
            <a:r>
              <a:rPr lang="en-US" baseline="0" dirty="0" smtClean="0"/>
              <a:t>RESA reading specialists – use this resource</a:t>
            </a:r>
          </a:p>
          <a:p>
            <a:r>
              <a:rPr lang="en-US" baseline="0" dirty="0" smtClean="0"/>
              <a:t>Striving Readers – foundational skills – Julie Morrell</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16</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List</a:t>
            </a:r>
            <a:r>
              <a:rPr lang="en-US" baseline="0" dirty="0" smtClean="0"/>
              <a:t> is in n</a:t>
            </a:r>
            <a:r>
              <a:rPr lang="en-US" dirty="0" smtClean="0"/>
              <a:t>o particular order of importance</a:t>
            </a:r>
          </a:p>
          <a:p>
            <a:r>
              <a:rPr lang="en-US" dirty="0" smtClean="0"/>
              <a:t>Obviously some are more important than others but all need </a:t>
            </a:r>
            <a:r>
              <a:rPr lang="en-US" dirty="0" smtClean="0"/>
              <a:t>attention</a:t>
            </a:r>
          </a:p>
          <a:p>
            <a:r>
              <a:rPr lang="en-US" dirty="0" smtClean="0"/>
              <a:t>Informational</a:t>
            </a:r>
            <a:r>
              <a:rPr lang="en-US" baseline="0" dirty="0" smtClean="0"/>
              <a:t> text is a shared responsibility – not just the ELA teachers.</a:t>
            </a:r>
            <a:endParaRPr lang="en-US" dirty="0" smtClean="0"/>
          </a:p>
          <a:p>
            <a:endParaRPr lang="en-US" dirty="0" smtClean="0"/>
          </a:p>
          <a:p>
            <a:r>
              <a:rPr lang="en-US" dirty="0" smtClean="0"/>
              <a:t>Volume</a:t>
            </a:r>
            <a:r>
              <a:rPr lang="en-US" baseline="0" dirty="0" smtClean="0"/>
              <a:t> of reading – assessments include longer passages, children will need to build up to reading longer passages; it’s like exercising, you can’t lift 50 pounds for 15 reps your first try (or at least I couldn’t)</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18</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None/>
            </a:pPr>
            <a:r>
              <a:rPr lang="en-US" dirty="0" smtClean="0"/>
              <a:t>Don’t start with </a:t>
            </a:r>
            <a:r>
              <a:rPr lang="en-US" dirty="0" smtClean="0"/>
              <a:t>a</a:t>
            </a:r>
            <a:r>
              <a:rPr lang="en-US" baseline="0" dirty="0" smtClean="0"/>
              <a:t> m</a:t>
            </a:r>
            <a:r>
              <a:rPr lang="en-US" dirty="0" smtClean="0"/>
              <a:t>ore</a:t>
            </a:r>
            <a:r>
              <a:rPr lang="en-US" baseline="0" dirty="0" smtClean="0"/>
              <a:t> </a:t>
            </a:r>
            <a:r>
              <a:rPr lang="en-US" baseline="0" dirty="0" smtClean="0"/>
              <a:t>complex book and move to a lesser one – begin by reading aloud, move up the complexity scale, mix it up between literary and informational; </a:t>
            </a:r>
            <a:r>
              <a:rPr lang="en-US" baseline="0" dirty="0" smtClean="0"/>
              <a:t>Watch the reliance  </a:t>
            </a:r>
            <a:r>
              <a:rPr lang="en-US" baseline="0" dirty="0" smtClean="0"/>
              <a:t>on leveled </a:t>
            </a:r>
            <a:r>
              <a:rPr lang="en-US" baseline="0" dirty="0" smtClean="0"/>
              <a:t>readers </a:t>
            </a:r>
            <a:r>
              <a:rPr lang="en-US" baseline="0" dirty="0" smtClean="0"/>
              <a:t>– all students need to learn how to read complex </a:t>
            </a:r>
            <a:r>
              <a:rPr lang="en-US" baseline="0" dirty="0" smtClean="0"/>
              <a:t>texts – all students needs exposure to complex texts.</a:t>
            </a:r>
            <a:endParaRPr lang="en-US" baseline="0" dirty="0" smtClean="0"/>
          </a:p>
          <a:p>
            <a:pPr marL="228600" indent="-228600">
              <a:buNone/>
            </a:pPr>
            <a:r>
              <a:rPr lang="en-US" baseline="0" dirty="0" smtClean="0"/>
              <a:t>Don’t throw out your phonics program, don’t quit working on fluency</a:t>
            </a:r>
          </a:p>
          <a:p>
            <a:pPr marL="228600" indent="-228600">
              <a:buNone/>
            </a:pPr>
            <a:r>
              <a:rPr lang="en-US" baseline="0" dirty="0" smtClean="0"/>
              <a:t>Text evidence - Another shift in CC -the intent is to ensure a level playing field - that ALL students are equal in the respect that they aren’t using outside information to bring into the discussion</a:t>
            </a:r>
          </a:p>
          <a:p>
            <a:pPr marL="228600" indent="-228600">
              <a:buNone/>
            </a:pPr>
            <a:endParaRPr lang="en-US" dirty="0" smtClean="0"/>
          </a:p>
          <a:p>
            <a:pPr marL="228600" indent="-228600">
              <a:buNone/>
            </a:pPr>
            <a:r>
              <a:rPr lang="en-US" dirty="0" smtClean="0"/>
              <a:t>There are different tiers of vocabulary.  For the younger grades,</a:t>
            </a:r>
            <a:r>
              <a:rPr lang="en-US" baseline="0" dirty="0" smtClean="0"/>
              <a:t> teach sight words.  Tier 2 are those words that are important to the text and that span other things children would read (frequent).  When we get up to middle and high school, we will work with more Tier 3 words – content specific words</a:t>
            </a:r>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19</a:t>
            </a:fld>
            <a:endParaRPr lang="en-US" dirty="0"/>
          </a:p>
        </p:txBody>
      </p:sp>
    </p:spTree>
    <p:extLst>
      <p:ext uri="{BB962C8B-B14F-4D97-AF65-F5344CB8AC3E}">
        <p14:creationId xmlns:p14="http://schemas.microsoft.com/office/powerpoint/2010/main" val="9762014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BAP – Student Achievement Partners</a:t>
            </a:r>
          </a:p>
          <a:p>
            <a:r>
              <a:rPr lang="en-US" dirty="0" smtClean="0"/>
              <a:t>Grades 3-5, next</a:t>
            </a:r>
            <a:r>
              <a:rPr lang="en-US" baseline="0" dirty="0" smtClean="0"/>
              <a:t> will be middle school</a:t>
            </a:r>
          </a:p>
          <a:p>
            <a:r>
              <a:rPr lang="en-US" baseline="0" dirty="0" smtClean="0"/>
              <a:t>Taken the unit story – no supplemental materials like the leveled readers – just the main story</a:t>
            </a:r>
          </a:p>
          <a:p>
            <a:r>
              <a:rPr lang="en-US" baseline="0" dirty="0" smtClean="0"/>
              <a:t>Revised the lesson to be in alignment with the Common Core – rewritten questions so that they are text dependent, listed vocabulary worthwhile to teach, revised the culminating projects</a:t>
            </a:r>
          </a:p>
          <a:p>
            <a:r>
              <a:rPr lang="en-US" baseline="0" dirty="0" smtClean="0"/>
              <a:t>All word documents</a:t>
            </a:r>
          </a:p>
          <a:p>
            <a:r>
              <a:rPr lang="en-US" baseline="0" dirty="0" smtClean="0"/>
              <a:t>Critical review process for fidelity to CC</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20</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21</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22</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23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Sometimes we can’t help but think</a:t>
            </a:r>
            <a:r>
              <a:rPr lang="en-US" baseline="0" dirty="0" smtClean="0"/>
              <a:t> “we have a long way to go.”  </a:t>
            </a:r>
            <a:endParaRPr lang="en-US" baseline="0" dirty="0" smtClean="0"/>
          </a:p>
          <a:p>
            <a:r>
              <a:rPr lang="en-US" baseline="0" dirty="0" smtClean="0"/>
              <a:t>We can’t assume that administrators, teachers, and even parents understand what Common Core standards require.</a:t>
            </a:r>
            <a:endParaRPr lang="en-US" baseline="0" dirty="0" smtClean="0"/>
          </a:p>
          <a:p>
            <a:r>
              <a:rPr lang="en-US" baseline="0" dirty="0" smtClean="0"/>
              <a:t>Our ELA team has been very busy the last couple of months and we are excited about our future plans.  </a:t>
            </a:r>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2</a:t>
            </a:fld>
            <a:endParaRPr lang="en-US" dirty="0"/>
          </a:p>
        </p:txBody>
      </p:sp>
    </p:spTree>
    <p:extLst>
      <p:ext uri="{BB962C8B-B14F-4D97-AF65-F5344CB8AC3E}">
        <p14:creationId xmlns:p14="http://schemas.microsoft.com/office/powerpoint/2010/main" val="3600260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Gerald spoke about the “Quantum” shifts and they are indeed!</a:t>
            </a:r>
            <a:r>
              <a:rPr lang="en-US" baseline="0" dirty="0" smtClean="0"/>
              <a:t>  </a:t>
            </a:r>
          </a:p>
          <a:p>
            <a:r>
              <a:rPr lang="en-US" dirty="0" smtClean="0"/>
              <a:t>You can find information on Common Core describing 6 shifts, 4 shifts, and</a:t>
            </a:r>
            <a:r>
              <a:rPr lang="en-US" baseline="0" dirty="0" smtClean="0"/>
              <a:t> even 3 shifts.  Georgia has taken the 6 major shifts and combined them into 3 for better clarity and to emphasize the importance of rigor and deeper-level thinking.  An important thing to remember, however, is that the teachers in K-2 have a lot of work to do to ensure that students are ready to meet these standards.  We don’t hear a lot about foundational skills, but they are critical.  Without the ability to read fluently, we will never get to this point.  </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3</a:t>
            </a:fld>
            <a:endParaRPr lang="en-US" dirty="0"/>
          </a:p>
        </p:txBody>
      </p:sp>
    </p:spTree>
    <p:extLst>
      <p:ext uri="{BB962C8B-B14F-4D97-AF65-F5344CB8AC3E}">
        <p14:creationId xmlns:p14="http://schemas.microsoft.com/office/powerpoint/2010/main" val="230732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Addressing</a:t>
            </a:r>
            <a:r>
              <a:rPr lang="en-US" baseline="0" dirty="0" smtClean="0"/>
              <a:t> these shifts is front and center in everything that we do.  We have three major methods through which we stay focused on ensuring students, teachers, and administrators are provided the support they need for meeting the Three Big Shifts.   </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4</a:t>
            </a:fld>
            <a:endParaRPr lang="en-US" dirty="0"/>
          </a:p>
        </p:txBody>
      </p:sp>
    </p:spTree>
    <p:extLst>
      <p:ext uri="{BB962C8B-B14F-4D97-AF65-F5344CB8AC3E}">
        <p14:creationId xmlns:p14="http://schemas.microsoft.com/office/powerpoint/2010/main" val="4250156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Tri-State Rubric, we will rate the units and make some revisions.  It may</a:t>
            </a:r>
            <a:r>
              <a:rPr lang="en-US" baseline="0" dirty="0" smtClean="0"/>
              <a:t> be that all revisions will not be possible but the rubric will clearly show what is still missing and would need to be supplemented in the instruction.</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6</a:t>
            </a:fld>
            <a:endParaRPr lang="en-US" dirty="0"/>
          </a:p>
        </p:txBody>
      </p:sp>
    </p:spTree>
    <p:extLst>
      <p:ext uri="{BB962C8B-B14F-4D97-AF65-F5344CB8AC3E}">
        <p14:creationId xmlns:p14="http://schemas.microsoft.com/office/powerpoint/2010/main" val="898575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The Tri-State Collaborative (comprised of educational leaders from Massachusetts, New York, and Rhode Island and facilitated by Achieve) has developed criterion-based rubrics and review processes to evaluate the quality of lessons and units intended to address the Common Core State Standards for Mathematics and ELA/Literacy. </a:t>
            </a:r>
            <a:r>
              <a:rPr lang="en-US" b="0" dirty="0" smtClean="0">
                <a:solidFill>
                  <a:srgbClr val="FFFFFF"/>
                </a:solidFill>
              </a:rPr>
              <a:t>Quality Review Rubric &amp; Process Purposes </a:t>
            </a:r>
          </a:p>
          <a:p>
            <a:pPr marR="10510"/>
            <a:r>
              <a:rPr lang="en-US" b="0" i="1" dirty="0" smtClean="0">
                <a:solidFill>
                  <a:srgbClr val="0091B1"/>
                </a:solidFill>
              </a:rPr>
              <a:t>The Quality Review Rubric and Process are designed to serve a variety of purposes: </a:t>
            </a:r>
            <a:endParaRPr lang="en-US" b="0" dirty="0" smtClean="0">
              <a:solidFill>
                <a:srgbClr val="0091B1"/>
              </a:solidFill>
            </a:endParaRPr>
          </a:p>
          <a:p>
            <a:pPr lvl="1"/>
            <a:r>
              <a:rPr lang="en-US" sz="2000" b="0" dirty="0" smtClean="0">
                <a:solidFill>
                  <a:srgbClr val="0091B1"/>
                </a:solidFill>
              </a:rPr>
              <a:t>1)Provide clear, descriptive standards for CCSS lessons/units and thus guide educators who are engaged in teaching to the Common Core. </a:t>
            </a:r>
          </a:p>
          <a:p>
            <a:pPr lvl="1"/>
            <a:r>
              <a:rPr lang="en-US" sz="2000" b="0" dirty="0" smtClean="0">
                <a:solidFill>
                  <a:srgbClr val="0091B1"/>
                </a:solidFill>
              </a:rPr>
              <a:t>2)Identify exemplary lessons/units that serve as models of CCSS instruction. </a:t>
            </a:r>
          </a:p>
          <a:p>
            <a:pPr lvl="1"/>
            <a:r>
              <a:rPr lang="en-US" sz="2000" b="0" dirty="0" smtClean="0">
                <a:solidFill>
                  <a:srgbClr val="0091B1"/>
                </a:solidFill>
              </a:rPr>
              <a:t>3)Guide collegial review and jurying processes. </a:t>
            </a:r>
          </a:p>
          <a:p>
            <a:pPr lvl="1"/>
            <a:r>
              <a:rPr lang="en-US" sz="2000" b="0" dirty="0" smtClean="0">
                <a:solidFill>
                  <a:srgbClr val="0091B1"/>
                </a:solidFill>
              </a:rPr>
              <a:t>4)Provide meaningful, constructive feedback to developers of lessons/units. </a:t>
            </a:r>
          </a:p>
          <a:p>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7</a:t>
            </a:fld>
            <a:endParaRPr lang="en-US" dirty="0"/>
          </a:p>
        </p:txBody>
      </p:sp>
    </p:spTree>
    <p:extLst>
      <p:ext uri="{BB962C8B-B14F-4D97-AF65-F5344CB8AC3E}">
        <p14:creationId xmlns:p14="http://schemas.microsoft.com/office/powerpoint/2010/main" val="3218306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information</a:t>
            </a:r>
            <a:r>
              <a:rPr lang="en-US" baseline="0" dirty="0" smtClean="0"/>
              <a:t> on this later – you are the first to hear!</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8</a:t>
            </a:fld>
            <a:endParaRPr lang="en-US" dirty="0"/>
          </a:p>
        </p:txBody>
      </p:sp>
    </p:spTree>
    <p:extLst>
      <p:ext uri="{BB962C8B-B14F-4D97-AF65-F5344CB8AC3E}">
        <p14:creationId xmlns:p14="http://schemas.microsoft.com/office/powerpoint/2010/main" val="597739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webcasts are being added.  We just completed an additional Grade 1</a:t>
            </a:r>
            <a:r>
              <a:rPr lang="en-US" baseline="0" dirty="0" smtClean="0"/>
              <a:t> webcast and two for Grade 2</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11</a:t>
            </a:fld>
            <a:endParaRPr lang="en-US" dirty="0"/>
          </a:p>
        </p:txBody>
      </p:sp>
    </p:spTree>
    <p:extLst>
      <p:ext uri="{BB962C8B-B14F-4D97-AF65-F5344CB8AC3E}">
        <p14:creationId xmlns:p14="http://schemas.microsoft.com/office/powerpoint/2010/main" val="3582398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1256" y="1562312"/>
            <a:ext cx="5907564" cy="1078018"/>
          </a:xfrm>
        </p:spPr>
        <p:txBody>
          <a:bodyPr/>
          <a:lstStyle/>
          <a:p>
            <a:r>
              <a:rPr lang="en-US" smtClean="0"/>
              <a:t>Click to edit Master title style</a:t>
            </a:r>
            <a:endParaRPr lang="en-US"/>
          </a:p>
        </p:txBody>
      </p:sp>
      <p:sp>
        <p:nvSpPr>
          <p:cNvPr id="3" name="Subtitle 2"/>
          <p:cNvSpPr>
            <a:spLocks noGrp="1"/>
          </p:cNvSpPr>
          <p:nvPr>
            <p:ph type="subTitle" idx="1"/>
          </p:nvPr>
        </p:nvSpPr>
        <p:spPr>
          <a:xfrm>
            <a:off x="1042511" y="2849880"/>
            <a:ext cx="4865053" cy="1285240"/>
          </a:xfrm>
        </p:spPr>
        <p:txBody>
          <a:bodyPr/>
          <a:lstStyle>
            <a:lvl1pPr marL="0" indent="0" algn="ctr">
              <a:buNone/>
              <a:defRPr>
                <a:solidFill>
                  <a:schemeClr val="tx1">
                    <a:tint val="75000"/>
                  </a:schemeClr>
                </a:solidFill>
              </a:defRPr>
            </a:lvl1pPr>
            <a:lvl2pPr marL="342260" indent="0" algn="ctr">
              <a:buNone/>
              <a:defRPr>
                <a:solidFill>
                  <a:schemeClr val="tx1">
                    <a:tint val="75000"/>
                  </a:schemeClr>
                </a:solidFill>
              </a:defRPr>
            </a:lvl2pPr>
            <a:lvl3pPr marL="684520" indent="0" algn="ctr">
              <a:buNone/>
              <a:defRPr>
                <a:solidFill>
                  <a:schemeClr val="tx1">
                    <a:tint val="75000"/>
                  </a:schemeClr>
                </a:solidFill>
              </a:defRPr>
            </a:lvl3pPr>
            <a:lvl4pPr marL="1026780" indent="0" algn="ctr">
              <a:buNone/>
              <a:defRPr>
                <a:solidFill>
                  <a:schemeClr val="tx1">
                    <a:tint val="75000"/>
                  </a:schemeClr>
                </a:solidFill>
              </a:defRPr>
            </a:lvl4pPr>
            <a:lvl5pPr marL="1369040" indent="0" algn="ctr">
              <a:buNone/>
              <a:defRPr>
                <a:solidFill>
                  <a:schemeClr val="tx1">
                    <a:tint val="75000"/>
                  </a:schemeClr>
                </a:solidFill>
              </a:defRPr>
            </a:lvl5pPr>
            <a:lvl6pPr marL="1711300" indent="0" algn="ctr">
              <a:buNone/>
              <a:defRPr>
                <a:solidFill>
                  <a:schemeClr val="tx1">
                    <a:tint val="75000"/>
                  </a:schemeClr>
                </a:solidFill>
              </a:defRPr>
            </a:lvl6pPr>
            <a:lvl7pPr marL="2053560" indent="0" algn="ctr">
              <a:buNone/>
              <a:defRPr>
                <a:solidFill>
                  <a:schemeClr val="tx1">
                    <a:tint val="75000"/>
                  </a:schemeClr>
                </a:solidFill>
              </a:defRPr>
            </a:lvl7pPr>
            <a:lvl8pPr marL="2395819" indent="0" algn="ctr">
              <a:buNone/>
              <a:defRPr>
                <a:solidFill>
                  <a:schemeClr val="tx1">
                    <a:tint val="75000"/>
                  </a:schemeClr>
                </a:solidFill>
              </a:defRPr>
            </a:lvl8pPr>
            <a:lvl9pPr marL="273807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r>
              <a:rPr lang="en-US" smtClean="0"/>
              <a:t>2/22/2013</a:t>
            </a:r>
            <a:endParaRPr lang="en-US"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59C6159F-9ED2-4208-A5E0-6C3C1962C26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62263" y="3520440"/>
            <a:ext cx="4170045" cy="415608"/>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362263" y="449368"/>
            <a:ext cx="4170045" cy="3017520"/>
          </a:xfrm>
        </p:spPr>
        <p:txBody>
          <a:bodyPr/>
          <a:lstStyle>
            <a:lvl1pPr marL="0" indent="0">
              <a:buNone/>
              <a:defRPr sz="2400"/>
            </a:lvl1pPr>
            <a:lvl2pPr marL="342260" indent="0">
              <a:buNone/>
              <a:defRPr sz="2100"/>
            </a:lvl2pPr>
            <a:lvl3pPr marL="684520" indent="0">
              <a:buNone/>
              <a:defRPr sz="1800"/>
            </a:lvl3pPr>
            <a:lvl4pPr marL="1026780" indent="0">
              <a:buNone/>
              <a:defRPr sz="1500"/>
            </a:lvl4pPr>
            <a:lvl5pPr marL="1369040" indent="0">
              <a:buNone/>
              <a:defRPr sz="1500"/>
            </a:lvl5pPr>
            <a:lvl6pPr marL="1711300" indent="0">
              <a:buNone/>
              <a:defRPr sz="1500"/>
            </a:lvl6pPr>
            <a:lvl7pPr marL="2053560" indent="0">
              <a:buNone/>
              <a:defRPr sz="1500"/>
            </a:lvl7pPr>
            <a:lvl8pPr marL="2395819" indent="0">
              <a:buNone/>
              <a:defRPr sz="1500"/>
            </a:lvl8pPr>
            <a:lvl9pPr marL="2738079"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1362263" y="3936048"/>
            <a:ext cx="4170045" cy="590232"/>
          </a:xfrm>
        </p:spPr>
        <p:txBody>
          <a:bodyPr/>
          <a:lstStyle>
            <a:lvl1pPr marL="0" indent="0">
              <a:buNone/>
              <a:defRPr sz="1000"/>
            </a:lvl1pPr>
            <a:lvl2pPr marL="342260" indent="0">
              <a:buNone/>
              <a:defRPr sz="900"/>
            </a:lvl2pPr>
            <a:lvl3pPr marL="684520" indent="0">
              <a:buNone/>
              <a:defRPr sz="700"/>
            </a:lvl3pPr>
            <a:lvl4pPr marL="1026780" indent="0">
              <a:buNone/>
              <a:defRPr sz="700"/>
            </a:lvl4pPr>
            <a:lvl5pPr marL="1369040" indent="0">
              <a:buNone/>
              <a:defRPr sz="700"/>
            </a:lvl5pPr>
            <a:lvl6pPr marL="1711300" indent="0">
              <a:buNone/>
              <a:defRPr sz="700"/>
            </a:lvl6pPr>
            <a:lvl7pPr marL="2053560" indent="0">
              <a:buNone/>
              <a:defRPr sz="700"/>
            </a:lvl7pPr>
            <a:lvl8pPr marL="2395819" indent="0">
              <a:buNone/>
              <a:defRPr sz="700"/>
            </a:lvl8pPr>
            <a:lvl9pPr marL="2738079" indent="0">
              <a:buNone/>
              <a:defRPr sz="7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r>
              <a:rPr lang="en-US" smtClean="0"/>
              <a:t>2/22/2013</a:t>
            </a:r>
            <a:endParaRPr lang="en-US" dirty="0"/>
          </a:p>
        </p:txBody>
      </p:sp>
      <p:sp>
        <p:nvSpPr>
          <p:cNvPr id="7" name="Slide Number Placeholder 6"/>
          <p:cNvSpPr>
            <a:spLocks noGrp="1"/>
          </p:cNvSpPr>
          <p:nvPr>
            <p:ph type="sldNum" sz="quarter" idx="12"/>
          </p:nvPr>
        </p:nvSpPr>
        <p:spPr/>
        <p:txBody>
          <a:bodyPr/>
          <a:lstStyle/>
          <a:p>
            <a:pPr>
              <a:defRPr/>
            </a:pPr>
            <a:fld id="{ADA8A98D-E052-4EEE-94C8-F16CC95A52DD}"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6" name="Slide Number Placeholder 5"/>
          <p:cNvSpPr>
            <a:spLocks noGrp="1"/>
          </p:cNvSpPr>
          <p:nvPr>
            <p:ph type="sldNum" sz="quarter" idx="12"/>
          </p:nvPr>
        </p:nvSpPr>
        <p:spPr/>
        <p:txBody>
          <a:bodyPr/>
          <a:lstStyle/>
          <a:p>
            <a:pPr>
              <a:defRPr/>
            </a:pPr>
            <a:fld id="{70E74C39-505B-4E26-A7F0-495EAD678954}" type="slidenum">
              <a:rPr lang="en-US" smtClean="0"/>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8804" y="201402"/>
            <a:ext cx="1563767" cy="429111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504" y="201402"/>
            <a:ext cx="4575466" cy="429111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6" name="Slide Number Placeholder 5"/>
          <p:cNvSpPr>
            <a:spLocks noGrp="1"/>
          </p:cNvSpPr>
          <p:nvPr>
            <p:ph type="sldNum" sz="quarter" idx="12"/>
          </p:nvPr>
        </p:nvSpPr>
        <p:spPr/>
        <p:txBody>
          <a:bodyPr/>
          <a:lstStyle/>
          <a:p>
            <a:pPr>
              <a:defRPr/>
            </a:pPr>
            <a:fld id="{620CC6AF-D405-44D1-A6D9-5CEB7CE45EA1}" type="slidenum">
              <a:rPr lang="en-US" smtClean="0"/>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2/22/2013</a:t>
            </a:r>
            <a:endParaRPr lang="en-US" dirty="0"/>
          </a:p>
        </p:txBody>
      </p:sp>
      <p:sp>
        <p:nvSpPr>
          <p:cNvPr id="5" name="Footer Placeholder 4"/>
          <p:cNvSpPr>
            <a:spLocks noGrp="1"/>
          </p:cNvSpPr>
          <p:nvPr>
            <p:ph type="ftr" sz="quarter" idx="11"/>
          </p:nvPr>
        </p:nvSpPr>
        <p:spPr>
          <a:xfrm>
            <a:off x="1722438" y="4660900"/>
            <a:ext cx="3276600" cy="268288"/>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46A181B-FE68-4118-87DA-2863BE8DEB27}"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smtClean="0"/>
              <a:t>Click to edit Master title style</a:t>
            </a:r>
            <a:endParaRPr lang="en-US" dirty="0"/>
          </a:p>
        </p:txBody>
      </p:sp>
      <p:sp>
        <p:nvSpPr>
          <p:cNvPr id="3" name="Content Placeholder 2"/>
          <p:cNvSpPr>
            <a:spLocks noGrp="1"/>
          </p:cNvSpPr>
          <p:nvPr>
            <p:ph idx="1"/>
          </p:nvPr>
        </p:nvSpPr>
        <p:spPr>
          <a:xfrm>
            <a:off x="347504" y="1173480"/>
            <a:ext cx="6255068" cy="318897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6" name="Slide Number Placeholder 5"/>
          <p:cNvSpPr>
            <a:spLocks noGrp="1"/>
          </p:cNvSpPr>
          <p:nvPr>
            <p:ph type="sldNum" sz="quarter" idx="12"/>
          </p:nvPr>
        </p:nvSpPr>
        <p:spPr/>
        <p:txBody>
          <a:bodyPr/>
          <a:lstStyle/>
          <a:p>
            <a:pPr>
              <a:defRPr/>
            </a:pPr>
            <a:fld id="{746A181B-FE68-4118-87DA-2863BE8DEB27}"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2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28362"/>
            <a:ext cx="6950075" cy="5229104"/>
          </a:xfrm>
          <a:prstGeom prst="rect">
            <a:avLst/>
          </a:prstGeom>
        </p:spPr>
      </p:pic>
      <p:sp>
        <p:nvSpPr>
          <p:cNvPr id="2" name="Title 1"/>
          <p:cNvSpPr>
            <a:spLocks noGrp="1"/>
          </p:cNvSpPr>
          <p:nvPr>
            <p:ph type="title"/>
          </p:nvPr>
        </p:nvSpPr>
        <p:spPr/>
        <p:txBody>
          <a:bodyPr/>
          <a:lstStyle>
            <a:lvl1pPr>
              <a:defRPr b="1"/>
            </a:lvl1pPr>
          </a:lstStyle>
          <a:p>
            <a:r>
              <a:rPr lang="en-US" smtClean="0"/>
              <a:t>Click to edit Master title style</a:t>
            </a:r>
            <a:endParaRPr lang="en-US" dirty="0"/>
          </a:p>
        </p:txBody>
      </p:sp>
      <p:sp>
        <p:nvSpPr>
          <p:cNvPr id="3" name="Content Placeholder 2"/>
          <p:cNvSpPr>
            <a:spLocks noGrp="1"/>
          </p:cNvSpPr>
          <p:nvPr>
            <p:ph idx="1"/>
          </p:nvPr>
        </p:nvSpPr>
        <p:spPr>
          <a:xfrm>
            <a:off x="347504" y="1173480"/>
            <a:ext cx="6255068" cy="318897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6" name="Slide Number Placeholder 5"/>
          <p:cNvSpPr>
            <a:spLocks noGrp="1"/>
          </p:cNvSpPr>
          <p:nvPr>
            <p:ph type="sldNum" sz="quarter" idx="12"/>
          </p:nvPr>
        </p:nvSpPr>
        <p:spPr/>
        <p:txBody>
          <a:bodyPr/>
          <a:lstStyle/>
          <a:p>
            <a:pPr>
              <a:defRPr/>
            </a:pPr>
            <a:fld id="{746A181B-FE68-4118-87DA-2863BE8DEB27}" type="slidenum">
              <a:rPr lang="en-US" smtClean="0"/>
              <a:pPr>
                <a:defRPr/>
              </a:pPr>
              <a:t>‹#›</a:t>
            </a:fld>
            <a:endParaRPr lang="en-US" dirty="0"/>
          </a:p>
        </p:txBody>
      </p:sp>
      <p:sp>
        <p:nvSpPr>
          <p:cNvPr id="8" name="TextBox 7"/>
          <p:cNvSpPr txBox="1"/>
          <p:nvPr userDrawn="1"/>
        </p:nvSpPr>
        <p:spPr>
          <a:xfrm>
            <a:off x="1140394" y="4370746"/>
            <a:ext cx="2523556" cy="461665"/>
          </a:xfrm>
          <a:prstGeom prst="rect">
            <a:avLst/>
          </a:prstGeom>
          <a:noFill/>
        </p:spPr>
        <p:txBody>
          <a:bodyPr wrap="square" rtlCol="0">
            <a:spAutoFit/>
          </a:bodyPr>
          <a:lstStyle/>
          <a:p>
            <a:r>
              <a:rPr lang="en-US" sz="800" b="1" dirty="0" smtClean="0">
                <a:solidFill>
                  <a:srgbClr val="B39D35"/>
                </a:solidFill>
              </a:rPr>
              <a:t>Dr. John D. Barge, State School Superintendent</a:t>
            </a:r>
          </a:p>
          <a:p>
            <a:r>
              <a:rPr lang="en-US" sz="800" i="1" dirty="0" smtClean="0">
                <a:solidFill>
                  <a:srgbClr val="B39D35"/>
                </a:solidFill>
              </a:rPr>
              <a:t>“Making Education Work for All Georgians”</a:t>
            </a:r>
          </a:p>
          <a:p>
            <a:r>
              <a:rPr lang="en-US" sz="800" dirty="0" smtClean="0">
                <a:solidFill>
                  <a:srgbClr val="B39D35"/>
                </a:solidFill>
              </a:rPr>
              <a:t>www.gadoe.org</a:t>
            </a:r>
            <a:endParaRPr lang="en-US" sz="800" dirty="0">
              <a:solidFill>
                <a:srgbClr val="B39D35"/>
              </a:solidFill>
            </a:endParaRPr>
          </a:p>
        </p:txBody>
      </p:sp>
      <p:pic>
        <p:nvPicPr>
          <p:cNvPr id="9" name="Picture 8" descr="DOE-LOGO-single-layer-gold.gif"/>
          <p:cNvPicPr>
            <a:picLocks noChangeAspect="1"/>
          </p:cNvPicPr>
          <p:nvPr userDrawn="1"/>
        </p:nvPicPr>
        <p:blipFill>
          <a:blip r:embed="rId3" cstate="print"/>
          <a:stretch>
            <a:fillRect/>
          </a:stretch>
        </p:blipFill>
        <p:spPr>
          <a:xfrm>
            <a:off x="615896" y="4325701"/>
            <a:ext cx="550926" cy="552457"/>
          </a:xfrm>
          <a:prstGeom prst="rect">
            <a:avLst/>
          </a:prstGeom>
        </p:spPr>
      </p:pic>
    </p:spTree>
    <p:extLst>
      <p:ext uri="{BB962C8B-B14F-4D97-AF65-F5344CB8AC3E}">
        <p14:creationId xmlns:p14="http://schemas.microsoft.com/office/powerpoint/2010/main" val="1217127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008" y="3231727"/>
            <a:ext cx="5907564" cy="998855"/>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549008" y="2131590"/>
            <a:ext cx="5907564" cy="1100137"/>
          </a:xfrm>
        </p:spPr>
        <p:txBody>
          <a:bodyPr anchor="b"/>
          <a:lstStyle>
            <a:lvl1pPr marL="0" indent="0">
              <a:buNone/>
              <a:defRPr sz="1500">
                <a:solidFill>
                  <a:schemeClr val="tx1">
                    <a:tint val="75000"/>
                  </a:schemeClr>
                </a:solidFill>
              </a:defRPr>
            </a:lvl1pPr>
            <a:lvl2pPr marL="342260" indent="0">
              <a:buNone/>
              <a:defRPr sz="1300">
                <a:solidFill>
                  <a:schemeClr val="tx1">
                    <a:tint val="75000"/>
                  </a:schemeClr>
                </a:solidFill>
              </a:defRPr>
            </a:lvl2pPr>
            <a:lvl3pPr marL="684520" indent="0">
              <a:buNone/>
              <a:defRPr sz="1200">
                <a:solidFill>
                  <a:schemeClr val="tx1">
                    <a:tint val="75000"/>
                  </a:schemeClr>
                </a:solidFill>
              </a:defRPr>
            </a:lvl3pPr>
            <a:lvl4pPr marL="1026780" indent="0">
              <a:buNone/>
              <a:defRPr sz="1000">
                <a:solidFill>
                  <a:schemeClr val="tx1">
                    <a:tint val="75000"/>
                  </a:schemeClr>
                </a:solidFill>
              </a:defRPr>
            </a:lvl4pPr>
            <a:lvl5pPr marL="1369040" indent="0">
              <a:buNone/>
              <a:defRPr sz="1000">
                <a:solidFill>
                  <a:schemeClr val="tx1">
                    <a:tint val="75000"/>
                  </a:schemeClr>
                </a:solidFill>
              </a:defRPr>
            </a:lvl5pPr>
            <a:lvl6pPr marL="1711300" indent="0">
              <a:buNone/>
              <a:defRPr sz="1000">
                <a:solidFill>
                  <a:schemeClr val="tx1">
                    <a:tint val="75000"/>
                  </a:schemeClr>
                </a:solidFill>
              </a:defRPr>
            </a:lvl6pPr>
            <a:lvl7pPr marL="2053560" indent="0">
              <a:buNone/>
              <a:defRPr sz="1000">
                <a:solidFill>
                  <a:schemeClr val="tx1">
                    <a:tint val="75000"/>
                  </a:schemeClr>
                </a:solidFill>
              </a:defRPr>
            </a:lvl7pPr>
            <a:lvl8pPr marL="2395819" indent="0">
              <a:buNone/>
              <a:defRPr sz="1000">
                <a:solidFill>
                  <a:schemeClr val="tx1">
                    <a:tint val="75000"/>
                  </a:schemeClr>
                </a:solidFill>
              </a:defRPr>
            </a:lvl8pPr>
            <a:lvl9pPr marL="2738079" indent="0">
              <a:buNone/>
              <a:defRPr sz="1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6" name="Slide Number Placeholder 5"/>
          <p:cNvSpPr>
            <a:spLocks noGrp="1"/>
          </p:cNvSpPr>
          <p:nvPr>
            <p:ph type="sldNum" sz="quarter" idx="12"/>
          </p:nvPr>
        </p:nvSpPr>
        <p:spPr/>
        <p:txBody>
          <a:bodyPr/>
          <a:lstStyle/>
          <a:p>
            <a:pPr>
              <a:defRPr/>
            </a:pPr>
            <a:fld id="{FEA7A253-2096-4614-A7CE-66B716F7B0A6}"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504" y="1173480"/>
            <a:ext cx="3069616" cy="3319040"/>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32955" y="1173480"/>
            <a:ext cx="3069616" cy="3319040"/>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r>
              <a:rPr lang="en-US" smtClean="0"/>
              <a:t>2/22/2013</a:t>
            </a:r>
            <a:endParaRPr lang="en-US" dirty="0"/>
          </a:p>
        </p:txBody>
      </p:sp>
      <p:sp>
        <p:nvSpPr>
          <p:cNvPr id="7" name="Slide Number Placeholder 6"/>
          <p:cNvSpPr>
            <a:spLocks noGrp="1"/>
          </p:cNvSpPr>
          <p:nvPr>
            <p:ph type="sldNum" sz="quarter" idx="12"/>
          </p:nvPr>
        </p:nvSpPr>
        <p:spPr/>
        <p:txBody>
          <a:bodyPr/>
          <a:lstStyle/>
          <a:p>
            <a:pPr>
              <a:defRPr/>
            </a:pPr>
            <a:fld id="{4A1732E6-2E42-41E4-81FE-9B8C1D7AF772}"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7504" y="1125749"/>
            <a:ext cx="3070823" cy="469159"/>
          </a:xfrm>
        </p:spPr>
        <p:txBody>
          <a:bodyPr anchor="b"/>
          <a:lstStyle>
            <a:lvl1pPr marL="0" indent="0">
              <a:buNone/>
              <a:defRPr sz="1800" b="1"/>
            </a:lvl1pPr>
            <a:lvl2pPr marL="342260" indent="0">
              <a:buNone/>
              <a:defRPr sz="1500" b="1"/>
            </a:lvl2pPr>
            <a:lvl3pPr marL="684520" indent="0">
              <a:buNone/>
              <a:defRPr sz="1300" b="1"/>
            </a:lvl3pPr>
            <a:lvl4pPr marL="1026780" indent="0">
              <a:buNone/>
              <a:defRPr sz="1200" b="1"/>
            </a:lvl4pPr>
            <a:lvl5pPr marL="1369040" indent="0">
              <a:buNone/>
              <a:defRPr sz="1200" b="1"/>
            </a:lvl5pPr>
            <a:lvl6pPr marL="1711300" indent="0">
              <a:buNone/>
              <a:defRPr sz="1200" b="1"/>
            </a:lvl6pPr>
            <a:lvl7pPr marL="2053560" indent="0">
              <a:buNone/>
              <a:defRPr sz="1200" b="1"/>
            </a:lvl7pPr>
            <a:lvl8pPr marL="2395819" indent="0">
              <a:buNone/>
              <a:defRPr sz="1200" b="1"/>
            </a:lvl8pPr>
            <a:lvl9pPr marL="2738079"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47504" y="1594908"/>
            <a:ext cx="3070823" cy="2897611"/>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530542" y="1125749"/>
            <a:ext cx="3072030" cy="469159"/>
          </a:xfrm>
        </p:spPr>
        <p:txBody>
          <a:bodyPr anchor="b"/>
          <a:lstStyle>
            <a:lvl1pPr marL="0" indent="0">
              <a:buNone/>
              <a:defRPr sz="1800" b="1"/>
            </a:lvl1pPr>
            <a:lvl2pPr marL="342260" indent="0">
              <a:buNone/>
              <a:defRPr sz="1500" b="1"/>
            </a:lvl2pPr>
            <a:lvl3pPr marL="684520" indent="0">
              <a:buNone/>
              <a:defRPr sz="1300" b="1"/>
            </a:lvl3pPr>
            <a:lvl4pPr marL="1026780" indent="0">
              <a:buNone/>
              <a:defRPr sz="1200" b="1"/>
            </a:lvl4pPr>
            <a:lvl5pPr marL="1369040" indent="0">
              <a:buNone/>
              <a:defRPr sz="1200" b="1"/>
            </a:lvl5pPr>
            <a:lvl6pPr marL="1711300" indent="0">
              <a:buNone/>
              <a:defRPr sz="1200" b="1"/>
            </a:lvl6pPr>
            <a:lvl7pPr marL="2053560" indent="0">
              <a:buNone/>
              <a:defRPr sz="1200" b="1"/>
            </a:lvl7pPr>
            <a:lvl8pPr marL="2395819" indent="0">
              <a:buNone/>
              <a:defRPr sz="1200" b="1"/>
            </a:lvl8pPr>
            <a:lvl9pPr marL="2738079"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3530542" y="1594908"/>
            <a:ext cx="3072030" cy="2897611"/>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r>
              <a:rPr lang="en-US" smtClean="0"/>
              <a:t>2/22/2013</a:t>
            </a:r>
            <a:endParaRPr lang="en-US" dirty="0"/>
          </a:p>
        </p:txBody>
      </p:sp>
      <p:sp>
        <p:nvSpPr>
          <p:cNvPr id="9" name="Slide Number Placeholder 8"/>
          <p:cNvSpPr>
            <a:spLocks noGrp="1"/>
          </p:cNvSpPr>
          <p:nvPr>
            <p:ph type="sldNum" sz="quarter" idx="12"/>
          </p:nvPr>
        </p:nvSpPr>
        <p:spPr/>
        <p:txBody>
          <a:bodyPr/>
          <a:lstStyle/>
          <a:p>
            <a:pPr>
              <a:defRPr/>
            </a:pPr>
            <a:fld id="{0357B1D0-8C17-4116-87A7-0FF2064368CE}"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36718E03-5FEB-4F2E-A04F-905C2C01BBAC}"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smtClean="0"/>
              <a:t>2/22/2013</a:t>
            </a:r>
            <a:endParaRPr lang="en-US" dirty="0"/>
          </a:p>
        </p:txBody>
      </p:sp>
      <p:sp>
        <p:nvSpPr>
          <p:cNvPr id="4" name="Slide Number Placeholder 3"/>
          <p:cNvSpPr>
            <a:spLocks noGrp="1"/>
          </p:cNvSpPr>
          <p:nvPr>
            <p:ph type="sldNum" sz="quarter" idx="12"/>
          </p:nvPr>
        </p:nvSpPr>
        <p:spPr/>
        <p:txBody>
          <a:bodyPr/>
          <a:lstStyle/>
          <a:p>
            <a:pPr>
              <a:defRPr/>
            </a:pPr>
            <a:fld id="{D05680F9-0255-48BB-AE64-AB96CD639DA7}"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7504" y="200237"/>
            <a:ext cx="2286527" cy="852170"/>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2717286" y="200237"/>
            <a:ext cx="3885285" cy="429228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7504" y="1052407"/>
            <a:ext cx="2286527" cy="3440113"/>
          </a:xfrm>
        </p:spPr>
        <p:txBody>
          <a:bodyPr/>
          <a:lstStyle>
            <a:lvl1pPr marL="0" indent="0">
              <a:buNone/>
              <a:defRPr sz="1000"/>
            </a:lvl1pPr>
            <a:lvl2pPr marL="342260" indent="0">
              <a:buNone/>
              <a:defRPr sz="900"/>
            </a:lvl2pPr>
            <a:lvl3pPr marL="684520" indent="0">
              <a:buNone/>
              <a:defRPr sz="700"/>
            </a:lvl3pPr>
            <a:lvl4pPr marL="1026780" indent="0">
              <a:buNone/>
              <a:defRPr sz="700"/>
            </a:lvl4pPr>
            <a:lvl5pPr marL="1369040" indent="0">
              <a:buNone/>
              <a:defRPr sz="700"/>
            </a:lvl5pPr>
            <a:lvl6pPr marL="1711300" indent="0">
              <a:buNone/>
              <a:defRPr sz="700"/>
            </a:lvl6pPr>
            <a:lvl7pPr marL="2053560" indent="0">
              <a:buNone/>
              <a:defRPr sz="700"/>
            </a:lvl7pPr>
            <a:lvl8pPr marL="2395819" indent="0">
              <a:buNone/>
              <a:defRPr sz="700"/>
            </a:lvl8pPr>
            <a:lvl9pPr marL="2738079" indent="0">
              <a:buNone/>
              <a:defRPr sz="7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r>
              <a:rPr lang="en-US" smtClean="0"/>
              <a:t>2/22/2013</a:t>
            </a:r>
            <a:endParaRPr lang="en-US" dirty="0"/>
          </a:p>
        </p:txBody>
      </p:sp>
      <p:sp>
        <p:nvSpPr>
          <p:cNvPr id="7" name="Slide Number Placeholder 6"/>
          <p:cNvSpPr>
            <a:spLocks noGrp="1"/>
          </p:cNvSpPr>
          <p:nvPr>
            <p:ph type="sldNum" sz="quarter" idx="12"/>
          </p:nvPr>
        </p:nvSpPr>
        <p:spPr/>
        <p:txBody>
          <a:bodyPr/>
          <a:lstStyle/>
          <a:p>
            <a:pPr>
              <a:defRPr/>
            </a:pPr>
            <a:fld id="{DADEB94F-EA4C-4129-94BA-BA4EBA495D12}"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tif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0" descr="GaDOE PPT Logo Background.tif"/>
          <p:cNvPicPr>
            <a:picLocks noChangeAspect="1"/>
          </p:cNvPicPr>
          <p:nvPr/>
        </p:nvPicPr>
        <p:blipFill>
          <a:blip r:embed="rId15" cstate="print"/>
          <a:stretch>
            <a:fillRect/>
          </a:stretch>
        </p:blipFill>
        <p:spPr>
          <a:xfrm>
            <a:off x="-1" y="-199905"/>
            <a:ext cx="6950076" cy="5229105"/>
          </a:xfrm>
          <a:prstGeom prst="rect">
            <a:avLst/>
          </a:prstGeom>
        </p:spPr>
      </p:pic>
      <p:sp>
        <p:nvSpPr>
          <p:cNvPr id="2" name="Title Placeholder 1"/>
          <p:cNvSpPr>
            <a:spLocks noGrp="1"/>
          </p:cNvSpPr>
          <p:nvPr>
            <p:ph type="title"/>
          </p:nvPr>
        </p:nvSpPr>
        <p:spPr>
          <a:xfrm>
            <a:off x="347504" y="201401"/>
            <a:ext cx="6255068" cy="838200"/>
          </a:xfrm>
          <a:prstGeom prst="rect">
            <a:avLst/>
          </a:prstGeom>
        </p:spPr>
        <p:txBody>
          <a:bodyPr vert="horz" lIns="68452" tIns="34226" rIns="68452" bIns="34226"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47504" y="1173480"/>
            <a:ext cx="6255068" cy="3208020"/>
          </a:xfrm>
          <a:prstGeom prst="rect">
            <a:avLst/>
          </a:prstGeom>
        </p:spPr>
        <p:txBody>
          <a:bodyPr vert="horz" lIns="68452" tIns="34226" rIns="68452" bIns="342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270474" y="4661324"/>
            <a:ext cx="810842" cy="267758"/>
          </a:xfrm>
          <a:prstGeom prst="rect">
            <a:avLst/>
          </a:prstGeom>
        </p:spPr>
        <p:txBody>
          <a:bodyPr vert="horz" lIns="68452" tIns="34226" rIns="68452" bIns="34226" rtlCol="0" anchor="ctr"/>
          <a:lstStyle>
            <a:lvl1pPr algn="r">
              <a:defRPr sz="900">
                <a:solidFill>
                  <a:schemeClr val="tx1"/>
                </a:solidFill>
              </a:defRPr>
            </a:lvl1pPr>
          </a:lstStyle>
          <a:p>
            <a:pPr>
              <a:defRPr/>
            </a:pPr>
            <a:r>
              <a:rPr lang="en-US" smtClean="0"/>
              <a:t>2/22/2013</a:t>
            </a:r>
            <a:endParaRPr lang="en-US" dirty="0"/>
          </a:p>
        </p:txBody>
      </p:sp>
      <p:sp>
        <p:nvSpPr>
          <p:cNvPr id="6" name="Slide Number Placeholder 5"/>
          <p:cNvSpPr>
            <a:spLocks noGrp="1"/>
          </p:cNvSpPr>
          <p:nvPr>
            <p:ph type="sldNum" sz="quarter" idx="4"/>
          </p:nvPr>
        </p:nvSpPr>
        <p:spPr>
          <a:xfrm>
            <a:off x="6139233" y="4661324"/>
            <a:ext cx="463338" cy="267758"/>
          </a:xfrm>
          <a:prstGeom prst="rect">
            <a:avLst/>
          </a:prstGeom>
        </p:spPr>
        <p:txBody>
          <a:bodyPr vert="horz" lIns="68452" tIns="34226" rIns="68452" bIns="34226" rtlCol="0" anchor="ctr"/>
          <a:lstStyle>
            <a:lvl1pPr algn="r">
              <a:defRPr sz="900">
                <a:solidFill>
                  <a:schemeClr val="tx1"/>
                </a:solidFill>
              </a:defRPr>
            </a:lvl1pPr>
          </a:lstStyle>
          <a:p>
            <a:pPr>
              <a:defRPr/>
            </a:pPr>
            <a:fld id="{EE2C5D9B-B771-42B0-8BFF-1B9F1647AAA2}" type="slidenum">
              <a:rPr lang="en-US" smtClean="0"/>
              <a:pPr>
                <a:defRPr/>
              </a:pPr>
              <a:t>‹#›</a:t>
            </a:fld>
            <a:endParaRPr lang="en-US" dirty="0"/>
          </a:p>
        </p:txBody>
      </p:sp>
      <p:sp>
        <p:nvSpPr>
          <p:cNvPr id="9" name="TextBox 8"/>
          <p:cNvSpPr txBox="1"/>
          <p:nvPr/>
        </p:nvSpPr>
        <p:spPr>
          <a:xfrm>
            <a:off x="1140394" y="4370746"/>
            <a:ext cx="2523556" cy="461665"/>
          </a:xfrm>
          <a:prstGeom prst="rect">
            <a:avLst/>
          </a:prstGeom>
          <a:noFill/>
        </p:spPr>
        <p:txBody>
          <a:bodyPr wrap="square" rtlCol="0">
            <a:spAutoFit/>
          </a:bodyPr>
          <a:lstStyle/>
          <a:p>
            <a:r>
              <a:rPr lang="en-US" sz="800" b="1" dirty="0" smtClean="0">
                <a:solidFill>
                  <a:srgbClr val="B39D35"/>
                </a:solidFill>
              </a:rPr>
              <a:t>Dr. John D. Barge, State School Superintendent</a:t>
            </a:r>
          </a:p>
          <a:p>
            <a:r>
              <a:rPr lang="en-US" sz="800" i="1" dirty="0" smtClean="0">
                <a:solidFill>
                  <a:srgbClr val="B39D35"/>
                </a:solidFill>
              </a:rPr>
              <a:t>“Making Education Work for All Georgians”</a:t>
            </a:r>
          </a:p>
          <a:p>
            <a:r>
              <a:rPr lang="en-US" sz="800" dirty="0" smtClean="0">
                <a:solidFill>
                  <a:srgbClr val="B39D35"/>
                </a:solidFill>
              </a:rPr>
              <a:t>www.gadoe.org</a:t>
            </a:r>
            <a:endParaRPr lang="en-US" sz="800" dirty="0">
              <a:solidFill>
                <a:srgbClr val="B39D35"/>
              </a:solidFill>
            </a:endParaRPr>
          </a:p>
        </p:txBody>
      </p:sp>
      <p:pic>
        <p:nvPicPr>
          <p:cNvPr id="10" name="Picture 9" descr="DOE-LOGO-single-layer-gold.gif"/>
          <p:cNvPicPr>
            <a:picLocks noChangeAspect="1"/>
          </p:cNvPicPr>
          <p:nvPr/>
        </p:nvPicPr>
        <p:blipFill>
          <a:blip r:embed="rId16" cstate="print"/>
          <a:stretch>
            <a:fillRect/>
          </a:stretch>
        </p:blipFill>
        <p:spPr>
          <a:xfrm>
            <a:off x="615896" y="4325701"/>
            <a:ext cx="550926" cy="552457"/>
          </a:xfrm>
          <a:prstGeom prst="rect">
            <a:avLst/>
          </a:prstGeom>
        </p:spPr>
      </p:pic>
    </p:spTree>
  </p:cSld>
  <p:clrMap bg1="lt1" tx1="dk1" bg2="lt2" tx2="dk2" accent1="accent1" accent2="accent2" accent3="accent3" accent4="accent4" accent5="accent5" accent6="accent6" hlink="hlink" folHlink="folHlink"/>
  <p:sldLayoutIdLst>
    <p:sldLayoutId id="2147486701" r:id="rId1"/>
    <p:sldLayoutId id="2147486702" r:id="rId2"/>
    <p:sldLayoutId id="2147486712" r:id="rId3"/>
    <p:sldLayoutId id="2147486703" r:id="rId4"/>
    <p:sldLayoutId id="2147486704" r:id="rId5"/>
    <p:sldLayoutId id="2147486705" r:id="rId6"/>
    <p:sldLayoutId id="2147486706" r:id="rId7"/>
    <p:sldLayoutId id="2147486707" r:id="rId8"/>
    <p:sldLayoutId id="2147486708" r:id="rId9"/>
    <p:sldLayoutId id="2147486709" r:id="rId10"/>
    <p:sldLayoutId id="2147486710" r:id="rId11"/>
    <p:sldLayoutId id="2147486711" r:id="rId12"/>
    <p:sldLayoutId id="2147486689" r:id="rId13"/>
  </p:sldLayoutIdLst>
  <p:hf hdr="0" ftr="0"/>
  <p:txStyles>
    <p:titleStyle>
      <a:lvl1pPr algn="ctr" defTabSz="684520" rtl="0" eaLnBrk="1" latinLnBrk="0" hangingPunct="1">
        <a:spcBef>
          <a:spcPct val="0"/>
        </a:spcBef>
        <a:buNone/>
        <a:defRPr sz="3300" b="1" kern="1200">
          <a:solidFill>
            <a:schemeClr val="tx1"/>
          </a:solidFill>
          <a:latin typeface="+mj-lt"/>
          <a:ea typeface="+mj-ea"/>
          <a:cs typeface="+mj-cs"/>
        </a:defRPr>
      </a:lvl1pPr>
    </p:titleStyle>
    <p:bodyStyle>
      <a:lvl1pPr marL="256695" indent="-256695" algn="l" defTabSz="68452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6172" indent="-213912" algn="l" defTabSz="68452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5650" indent="-171130" algn="l" defTabSz="68452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197910"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0170"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2430"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4689"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66949"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09209"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4520" rtl="0" eaLnBrk="1" latinLnBrk="0" hangingPunct="1">
        <a:defRPr sz="1300" kern="1200">
          <a:solidFill>
            <a:schemeClr val="tx1"/>
          </a:solidFill>
          <a:latin typeface="+mn-lt"/>
          <a:ea typeface="+mn-ea"/>
          <a:cs typeface="+mn-cs"/>
        </a:defRPr>
      </a:lvl1pPr>
      <a:lvl2pPr marL="342260" algn="l" defTabSz="684520" rtl="0" eaLnBrk="1" latinLnBrk="0" hangingPunct="1">
        <a:defRPr sz="1300" kern="1200">
          <a:solidFill>
            <a:schemeClr val="tx1"/>
          </a:solidFill>
          <a:latin typeface="+mn-lt"/>
          <a:ea typeface="+mn-ea"/>
          <a:cs typeface="+mn-cs"/>
        </a:defRPr>
      </a:lvl2pPr>
      <a:lvl3pPr marL="684520" algn="l" defTabSz="684520" rtl="0" eaLnBrk="1" latinLnBrk="0" hangingPunct="1">
        <a:defRPr sz="1300" kern="1200">
          <a:solidFill>
            <a:schemeClr val="tx1"/>
          </a:solidFill>
          <a:latin typeface="+mn-lt"/>
          <a:ea typeface="+mn-ea"/>
          <a:cs typeface="+mn-cs"/>
        </a:defRPr>
      </a:lvl3pPr>
      <a:lvl4pPr marL="1026780" algn="l" defTabSz="684520" rtl="0" eaLnBrk="1" latinLnBrk="0" hangingPunct="1">
        <a:defRPr sz="1300" kern="1200">
          <a:solidFill>
            <a:schemeClr val="tx1"/>
          </a:solidFill>
          <a:latin typeface="+mn-lt"/>
          <a:ea typeface="+mn-ea"/>
          <a:cs typeface="+mn-cs"/>
        </a:defRPr>
      </a:lvl4pPr>
      <a:lvl5pPr marL="1369040" algn="l" defTabSz="684520" rtl="0" eaLnBrk="1" latinLnBrk="0" hangingPunct="1">
        <a:defRPr sz="1300" kern="1200">
          <a:solidFill>
            <a:schemeClr val="tx1"/>
          </a:solidFill>
          <a:latin typeface="+mn-lt"/>
          <a:ea typeface="+mn-ea"/>
          <a:cs typeface="+mn-cs"/>
        </a:defRPr>
      </a:lvl5pPr>
      <a:lvl6pPr marL="1711300" algn="l" defTabSz="684520" rtl="0" eaLnBrk="1" latinLnBrk="0" hangingPunct="1">
        <a:defRPr sz="1300" kern="1200">
          <a:solidFill>
            <a:schemeClr val="tx1"/>
          </a:solidFill>
          <a:latin typeface="+mn-lt"/>
          <a:ea typeface="+mn-ea"/>
          <a:cs typeface="+mn-cs"/>
        </a:defRPr>
      </a:lvl6pPr>
      <a:lvl7pPr marL="2053560" algn="l" defTabSz="684520" rtl="0" eaLnBrk="1" latinLnBrk="0" hangingPunct="1">
        <a:defRPr sz="1300" kern="1200">
          <a:solidFill>
            <a:schemeClr val="tx1"/>
          </a:solidFill>
          <a:latin typeface="+mn-lt"/>
          <a:ea typeface="+mn-ea"/>
          <a:cs typeface="+mn-cs"/>
        </a:defRPr>
      </a:lvl7pPr>
      <a:lvl8pPr marL="2395819" algn="l" defTabSz="684520" rtl="0" eaLnBrk="1" latinLnBrk="0" hangingPunct="1">
        <a:defRPr sz="1300" kern="1200">
          <a:solidFill>
            <a:schemeClr val="tx1"/>
          </a:solidFill>
          <a:latin typeface="+mn-lt"/>
          <a:ea typeface="+mn-ea"/>
          <a:cs typeface="+mn-cs"/>
        </a:defRPr>
      </a:lvl8pPr>
      <a:lvl9pPr marL="2738079" algn="l" defTabSz="68452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www.edweek.org/ew/articles/2012/11/14/12cc-crosscurriculum.h32.html" TargetMode="External"/><Relationship Id="rId3" Type="http://schemas.openxmlformats.org/officeDocument/2006/relationships/hyperlink" Target="http://www.edweek.org/ew/articles/2012/11/14/12cc-overview.h32.html" TargetMode="External"/><Relationship Id="rId7" Type="http://schemas.openxmlformats.org/officeDocument/2006/relationships/hyperlink" Target="http://www.edweek.org/ew/articles/2012/11/14/12cc-nonfiction.h32.html" TargetMode="External"/><Relationship Id="rId12"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www.edweek.org/ew/articles/2012/11/14/12cc-writing.h32.html" TargetMode="External"/><Relationship Id="rId11" Type="http://schemas.openxmlformats.org/officeDocument/2006/relationships/hyperlink" Target="http://ew.edweek.org/nxtbooks/epe/ew_sr_11142012/?usercheck=yes&amp;web_cmp=EW-CC1112-TOC" TargetMode="External"/><Relationship Id="rId5" Type="http://schemas.openxmlformats.org/officeDocument/2006/relationships/hyperlink" Target="http://www.edweek.org/ew/articles/2012/11/14/12cc-research.h32.html" TargetMode="External"/><Relationship Id="rId10" Type="http://schemas.openxmlformats.org/officeDocument/2006/relationships/hyperlink" Target="http://www.edweek.org/ew/articles/2012/11/14/12cc-ell.h32.html" TargetMode="External"/><Relationship Id="rId4" Type="http://schemas.openxmlformats.org/officeDocument/2006/relationships/hyperlink" Target="http://www.edweek.org/ew/articles/2012/11/14/12cc-policy.h32.html" TargetMode="External"/><Relationship Id="rId9" Type="http://schemas.openxmlformats.org/officeDocument/2006/relationships/hyperlink" Target="http://www.edweek.org/ew/articles/2012/11/14/12cc-textbooks.h32.html"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mailto:sjacobs@doe.k12.ga.us"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achieve.org/files/TriStateELA_LiteracyRubric1pageoverviewv4.1%20071712CC%20BY.pd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21256" y="981146"/>
            <a:ext cx="5907564" cy="1334890"/>
          </a:xfrm>
        </p:spPr>
        <p:txBody>
          <a:bodyPr>
            <a:normAutofit fontScale="90000"/>
          </a:bodyPr>
          <a:lstStyle/>
          <a:p>
            <a:r>
              <a:rPr lang="en-US" dirty="0" smtClean="0"/>
              <a:t/>
            </a:r>
            <a:br>
              <a:rPr lang="en-US" dirty="0" smtClean="0"/>
            </a:br>
            <a:r>
              <a:rPr lang="en-US" dirty="0" smtClean="0"/>
              <a:t/>
            </a:r>
            <a:br>
              <a:rPr lang="en-US" dirty="0" smtClean="0"/>
            </a:br>
            <a:r>
              <a:rPr lang="en-US" dirty="0" smtClean="0"/>
              <a:t>English </a:t>
            </a:r>
            <a:r>
              <a:rPr lang="en-US" dirty="0"/>
              <a:t>/ Language Arts </a:t>
            </a:r>
            <a:r>
              <a:rPr lang="en-US" dirty="0" smtClean="0"/>
              <a:t>Update</a:t>
            </a:r>
            <a:r>
              <a:rPr lang="en-US" dirty="0"/>
              <a:t/>
            </a:r>
            <a:br>
              <a:rPr lang="en-US" dirty="0"/>
            </a:br>
            <a:r>
              <a:rPr lang="en-US" dirty="0"/>
              <a:t>Common Core Standards</a:t>
            </a:r>
            <a:br>
              <a:rPr lang="en-US" dirty="0"/>
            </a:br>
            <a:endParaRPr lang="en-US" dirty="0"/>
          </a:p>
        </p:txBody>
      </p:sp>
      <p:sp>
        <p:nvSpPr>
          <p:cNvPr id="6" name="Subtitle 5"/>
          <p:cNvSpPr>
            <a:spLocks noGrp="1"/>
          </p:cNvSpPr>
          <p:nvPr>
            <p:ph type="subTitle" idx="1"/>
          </p:nvPr>
        </p:nvSpPr>
        <p:spPr>
          <a:xfrm>
            <a:off x="1042511" y="2549642"/>
            <a:ext cx="4865053" cy="1181378"/>
          </a:xfrm>
        </p:spPr>
        <p:txBody>
          <a:bodyPr>
            <a:normAutofit/>
          </a:bodyPr>
          <a:lstStyle/>
          <a:p>
            <a:r>
              <a:rPr lang="en-US" sz="1400" dirty="0" smtClean="0"/>
              <a:t>Georgia Council of Teachers of English</a:t>
            </a:r>
          </a:p>
          <a:p>
            <a:r>
              <a:rPr lang="en-US" sz="1400" dirty="0" smtClean="0"/>
              <a:t>Brenda Schulz, </a:t>
            </a:r>
            <a:r>
              <a:rPr lang="en-US" sz="1400" dirty="0" err="1" smtClean="0"/>
              <a:t>Ed.D</a:t>
            </a:r>
            <a:r>
              <a:rPr lang="en-US" sz="1400" dirty="0" smtClean="0"/>
              <a:t>.</a:t>
            </a:r>
            <a:endParaRPr lang="en-US" sz="1400" dirty="0" smtClean="0"/>
          </a:p>
          <a:p>
            <a:r>
              <a:rPr lang="en-US" sz="1400" dirty="0" smtClean="0"/>
              <a:t>February 23, 2013</a:t>
            </a:r>
            <a:endParaRPr lang="en-US" sz="14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Resources and information can be found….</a:t>
            </a:r>
            <a:endParaRPr lang="en-US" dirty="0"/>
          </a:p>
        </p:txBody>
      </p:sp>
      <p:sp>
        <p:nvSpPr>
          <p:cNvPr id="6" name="Content Placeholder 5"/>
          <p:cNvSpPr>
            <a:spLocks noGrp="1"/>
          </p:cNvSpPr>
          <p:nvPr>
            <p:ph idx="1"/>
          </p:nvPr>
        </p:nvSpPr>
        <p:spPr>
          <a:xfrm>
            <a:off x="347504" y="1275838"/>
            <a:ext cx="6255068" cy="3188970"/>
          </a:xfrm>
        </p:spPr>
        <p:txBody>
          <a:bodyPr/>
          <a:lstStyle/>
          <a:p>
            <a:r>
              <a:rPr lang="en-US" dirty="0" smtClean="0"/>
              <a:t>ELA Reporter – join the </a:t>
            </a:r>
            <a:r>
              <a:rPr lang="en-US" dirty="0" err="1" smtClean="0"/>
              <a:t>listserves</a:t>
            </a:r>
            <a:endParaRPr lang="en-US" dirty="0" smtClean="0"/>
          </a:p>
          <a:p>
            <a:r>
              <a:rPr lang="en-US" dirty="0" smtClean="0"/>
              <a:t>CIA newsletter and webinar</a:t>
            </a:r>
          </a:p>
          <a:p>
            <a:r>
              <a:rPr lang="en-US" dirty="0" smtClean="0"/>
              <a:t>ELA / Math webinars</a:t>
            </a:r>
          </a:p>
          <a:p>
            <a:r>
              <a:rPr lang="en-US" dirty="0" smtClean="0"/>
              <a:t>Georgiastandards.org</a:t>
            </a:r>
          </a:p>
          <a:p>
            <a:r>
              <a:rPr lang="en-US" dirty="0" smtClean="0"/>
              <a:t>Wiki pages</a:t>
            </a:r>
            <a:endParaRPr lang="en-US" dirty="0"/>
          </a:p>
        </p:txBody>
      </p:sp>
      <p:sp>
        <p:nvSpPr>
          <p:cNvPr id="3" name="Date Placeholder 2"/>
          <p:cNvSpPr>
            <a:spLocks noGrp="1"/>
          </p:cNvSpPr>
          <p:nvPr>
            <p:ph type="dt" sz="half" idx="10"/>
          </p:nvPr>
        </p:nvSpPr>
        <p:spPr/>
        <p:txBody>
          <a:bodyPr/>
          <a:lstStyle/>
          <a:p>
            <a:pPr>
              <a:defRPr/>
            </a:pPr>
            <a:r>
              <a:rPr lang="en-US" smtClean="0"/>
              <a:t>2/22/2013</a:t>
            </a:r>
            <a:endParaRPr lang="en-US" dirty="0"/>
          </a:p>
        </p:txBody>
      </p:sp>
      <p:sp>
        <p:nvSpPr>
          <p:cNvPr id="4" name="Slide Number Placeholder 3"/>
          <p:cNvSpPr>
            <a:spLocks noGrp="1"/>
          </p:cNvSpPr>
          <p:nvPr>
            <p:ph type="sldNum" sz="quarter" idx="12"/>
          </p:nvPr>
        </p:nvSpPr>
        <p:spPr/>
        <p:txBody>
          <a:bodyPr/>
          <a:lstStyle/>
          <a:p>
            <a:pPr>
              <a:defRPr/>
            </a:pPr>
            <a:fld id="{36718E03-5FEB-4F2E-A04F-905C2C01BBAC}" type="slidenum">
              <a:rPr lang="en-US" smtClean="0"/>
              <a:pPr>
                <a:defRPr/>
              </a:pPr>
              <a:t>10</a:t>
            </a:fld>
            <a:endParaRPr lang="en-US" dirty="0"/>
          </a:p>
        </p:txBody>
      </p:sp>
    </p:spTree>
    <p:extLst>
      <p:ext uri="{BB962C8B-B14F-4D97-AF65-F5344CB8AC3E}">
        <p14:creationId xmlns:p14="http://schemas.microsoft.com/office/powerpoint/2010/main" val="2489210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Common Core GPS ELA/Math</a:t>
            </a:r>
            <a:br>
              <a:rPr lang="en-US" dirty="0" smtClean="0"/>
            </a:br>
            <a:r>
              <a:rPr lang="en-US" dirty="0" smtClean="0"/>
              <a:t>Georgiastandards.org</a:t>
            </a:r>
            <a:endParaRPr lang="en-US" dirty="0"/>
          </a:p>
        </p:txBody>
      </p:sp>
      <p:sp>
        <p:nvSpPr>
          <p:cNvPr id="3" name="Content Placeholder 2"/>
          <p:cNvSpPr>
            <a:spLocks noGrp="1"/>
          </p:cNvSpPr>
          <p:nvPr>
            <p:ph idx="1"/>
          </p:nvPr>
        </p:nvSpPr>
        <p:spPr>
          <a:xfrm>
            <a:off x="4995081" y="1285306"/>
            <a:ext cx="1740089" cy="3041034"/>
          </a:xfrm>
        </p:spPr>
        <p:txBody>
          <a:bodyPr>
            <a:normAutofit fontScale="92500" lnSpcReduction="10000"/>
          </a:bodyPr>
          <a:lstStyle/>
          <a:p>
            <a:r>
              <a:rPr lang="en-US" dirty="0" smtClean="0"/>
              <a:t>Join the list serve</a:t>
            </a:r>
          </a:p>
          <a:p>
            <a:r>
              <a:rPr lang="en-US" dirty="0" smtClean="0"/>
              <a:t>Visit the Wikis</a:t>
            </a:r>
          </a:p>
          <a:p>
            <a:r>
              <a:rPr lang="en-US" dirty="0" smtClean="0"/>
              <a:t>Use the Resource Documents</a:t>
            </a:r>
          </a:p>
          <a:p>
            <a:r>
              <a:rPr lang="en-US" dirty="0" smtClean="0"/>
              <a:t>Watch the Webcasts</a:t>
            </a:r>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11</a:t>
            </a:fld>
            <a:endParaRPr lang="en-US"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8676" y="1051304"/>
            <a:ext cx="4613700" cy="3275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flipH="1">
            <a:off x="2224585" y="2224798"/>
            <a:ext cx="2992274" cy="128267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3077570" y="1589965"/>
            <a:ext cx="2139288" cy="12965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3720722" y="2961564"/>
            <a:ext cx="1496136" cy="4844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3159458" y="3910083"/>
            <a:ext cx="2057400" cy="1296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687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CCGPS Resources</a:t>
            </a:r>
            <a:br>
              <a:rPr lang="en-US" dirty="0" smtClean="0"/>
            </a:br>
            <a:r>
              <a:rPr lang="en-US" dirty="0" smtClean="0"/>
              <a:t>Georgiastandards.org</a:t>
            </a:r>
            <a:endParaRPr lang="en-US" dirty="0"/>
          </a:p>
        </p:txBody>
      </p:sp>
      <p:sp>
        <p:nvSpPr>
          <p:cNvPr id="3" name="Content Placeholder 2"/>
          <p:cNvSpPr>
            <a:spLocks noGrp="1"/>
          </p:cNvSpPr>
          <p:nvPr>
            <p:ph idx="1"/>
          </p:nvPr>
        </p:nvSpPr>
        <p:spPr>
          <a:xfrm>
            <a:off x="4960961" y="1281895"/>
            <a:ext cx="1862920" cy="3181918"/>
          </a:xfrm>
        </p:spPr>
        <p:txBody>
          <a:bodyPr>
            <a:normAutofit fontScale="70000" lnSpcReduction="20000"/>
          </a:bodyPr>
          <a:lstStyle/>
          <a:p>
            <a:r>
              <a:rPr lang="en-US" dirty="0" smtClean="0"/>
              <a:t>Choose a grade band.</a:t>
            </a:r>
          </a:p>
          <a:p>
            <a:r>
              <a:rPr lang="en-US" dirty="0" smtClean="0"/>
              <a:t>Expand the grade level</a:t>
            </a:r>
          </a:p>
          <a:p>
            <a:r>
              <a:rPr lang="en-US" dirty="0" smtClean="0"/>
              <a:t>Standards, Teacher guidance, transition standards, planning template, curriculum map</a:t>
            </a:r>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12</a:t>
            </a:fld>
            <a:endParaRPr lang="en-US"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4922" y="1091821"/>
            <a:ext cx="4431322" cy="2770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flipH="1">
            <a:off x="1562669" y="1549021"/>
            <a:ext cx="3582537" cy="5186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4148919" y="2019869"/>
            <a:ext cx="1098645" cy="51179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5668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CCGPS Resources</a:t>
            </a:r>
            <a:br>
              <a:rPr lang="en-US" dirty="0" smtClean="0"/>
            </a:br>
            <a:r>
              <a:rPr lang="en-US" sz="3100" dirty="0" smtClean="0"/>
              <a:t>Literacy in Social Studies, Science &amp; CTAE</a:t>
            </a:r>
            <a:endParaRPr lang="en-US" sz="3100" dirty="0"/>
          </a:p>
        </p:txBody>
      </p:sp>
      <p:sp>
        <p:nvSpPr>
          <p:cNvPr id="3" name="Content Placeholder 2"/>
          <p:cNvSpPr>
            <a:spLocks noGrp="1"/>
          </p:cNvSpPr>
          <p:nvPr>
            <p:ph idx="1"/>
          </p:nvPr>
        </p:nvSpPr>
        <p:spPr>
          <a:xfrm>
            <a:off x="4981433" y="1187356"/>
            <a:ext cx="1621138" cy="3175094"/>
          </a:xfrm>
        </p:spPr>
        <p:txBody>
          <a:bodyPr>
            <a:normAutofit fontScale="92500"/>
          </a:bodyPr>
          <a:lstStyle/>
          <a:p>
            <a:r>
              <a:rPr lang="en-US" dirty="0" smtClean="0"/>
              <a:t>Standards</a:t>
            </a:r>
          </a:p>
          <a:p>
            <a:r>
              <a:rPr lang="en-US" dirty="0" smtClean="0"/>
              <a:t>LDC</a:t>
            </a:r>
          </a:p>
          <a:p>
            <a:r>
              <a:rPr lang="en-US" dirty="0" smtClean="0"/>
              <a:t>Literacy and Learning Resources and Webinars</a:t>
            </a:r>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13</a:t>
            </a:fld>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7343" y="1228299"/>
            <a:ext cx="4547737" cy="3154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flipH="1">
            <a:off x="3643953" y="1528549"/>
            <a:ext cx="1480782" cy="7983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3923731" y="1927746"/>
            <a:ext cx="1201004" cy="80948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4264925" y="3016155"/>
            <a:ext cx="1160060" cy="2320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926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155" y="0"/>
            <a:ext cx="6255068" cy="897041"/>
          </a:xfrm>
        </p:spPr>
        <p:txBody>
          <a:bodyPr>
            <a:noAutofit/>
          </a:bodyPr>
          <a:lstStyle/>
          <a:p>
            <a:r>
              <a:rPr lang="en-US" sz="3200" dirty="0" smtClean="0"/>
              <a:t>Quality Professional Learning</a:t>
            </a:r>
            <a:endParaRPr lang="en-US" sz="3200" dirty="0"/>
          </a:p>
        </p:txBody>
      </p:sp>
      <p:sp>
        <p:nvSpPr>
          <p:cNvPr id="3" name="Content Placeholder 2"/>
          <p:cNvSpPr>
            <a:spLocks noGrp="1"/>
          </p:cNvSpPr>
          <p:nvPr>
            <p:ph idx="1"/>
          </p:nvPr>
        </p:nvSpPr>
        <p:spPr>
          <a:xfrm>
            <a:off x="407462" y="800135"/>
            <a:ext cx="6255068" cy="3188970"/>
          </a:xfrm>
        </p:spPr>
        <p:txBody>
          <a:bodyPr>
            <a:normAutofit lnSpcReduction="10000"/>
          </a:bodyPr>
          <a:lstStyle/>
          <a:p>
            <a:pPr>
              <a:buFont typeface="Wingdings" pitchFamily="2" charset="2"/>
              <a:buChar char="§"/>
            </a:pPr>
            <a:r>
              <a:rPr lang="en-US" dirty="0" smtClean="0"/>
              <a:t>Provide </a:t>
            </a:r>
            <a:r>
              <a:rPr lang="en-US" b="1" dirty="0" smtClean="0"/>
              <a:t>online</a:t>
            </a:r>
            <a:r>
              <a:rPr lang="en-US" dirty="0" smtClean="0"/>
              <a:t> and </a:t>
            </a:r>
            <a:r>
              <a:rPr lang="en-US" b="1" dirty="0" smtClean="0"/>
              <a:t>face-to-face </a:t>
            </a:r>
            <a:r>
              <a:rPr lang="en-US" dirty="0" smtClean="0"/>
              <a:t>professional learning on specific topics such as:</a:t>
            </a:r>
          </a:p>
          <a:p>
            <a:pPr lvl="1"/>
            <a:r>
              <a:rPr lang="en-US" sz="2400" dirty="0" smtClean="0"/>
              <a:t>Understanding the intent of the </a:t>
            </a:r>
          </a:p>
          <a:p>
            <a:pPr lvl="1">
              <a:buNone/>
            </a:pPr>
            <a:r>
              <a:rPr lang="en-US" sz="2400" dirty="0" smtClean="0"/>
              <a:t>    standards</a:t>
            </a:r>
          </a:p>
          <a:p>
            <a:pPr lvl="1"/>
            <a:r>
              <a:rPr lang="en-US" sz="2400" dirty="0" smtClean="0"/>
              <a:t>Designing common core lessons</a:t>
            </a:r>
          </a:p>
          <a:p>
            <a:pPr lvl="1"/>
            <a:r>
              <a:rPr lang="en-US" sz="2400" dirty="0" smtClean="0"/>
              <a:t>Integrating technology into the </a:t>
            </a:r>
          </a:p>
          <a:p>
            <a:pPr lvl="1">
              <a:buNone/>
            </a:pPr>
            <a:r>
              <a:rPr lang="en-US" sz="2400" dirty="0" smtClean="0"/>
              <a:t>     classroom</a:t>
            </a:r>
          </a:p>
          <a:p>
            <a:pPr lvl="1"/>
            <a:r>
              <a:rPr lang="en-US" sz="2400" dirty="0" smtClean="0"/>
              <a:t>Courses available Summer 2013</a:t>
            </a:r>
          </a:p>
          <a:p>
            <a:pPr lvl="1">
              <a:buNone/>
            </a:pPr>
            <a:endParaRPr lang="en-US" sz="2400" dirty="0" smtClean="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14</a:t>
            </a:fld>
            <a:endParaRPr lang="en-US" dirty="0"/>
          </a:p>
        </p:txBody>
      </p:sp>
      <p:pic>
        <p:nvPicPr>
          <p:cNvPr id="6" name="Picture 2" descr="C:\Users\Brenda.Schulz\AppData\Local\Microsoft\Windows\Temporary Internet Files\Content.IE5\L9DNVGWV\MP90043944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301" y="1813457"/>
            <a:ext cx="1373190" cy="20627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Quality Professional </a:t>
            </a:r>
            <a:r>
              <a:rPr lang="en-US" sz="3200" dirty="0"/>
              <a:t>Learning</a:t>
            </a:r>
          </a:p>
        </p:txBody>
      </p:sp>
      <p:sp>
        <p:nvSpPr>
          <p:cNvPr id="3" name="Content Placeholder 2"/>
          <p:cNvSpPr>
            <a:spLocks noGrp="1"/>
          </p:cNvSpPr>
          <p:nvPr>
            <p:ph idx="1"/>
          </p:nvPr>
        </p:nvSpPr>
        <p:spPr>
          <a:xfrm>
            <a:off x="347504" y="1016758"/>
            <a:ext cx="6255068" cy="3345692"/>
          </a:xfrm>
        </p:spPr>
        <p:txBody>
          <a:bodyPr>
            <a:normAutofit fontScale="92500" lnSpcReduction="20000"/>
          </a:bodyPr>
          <a:lstStyle/>
          <a:p>
            <a:r>
              <a:rPr lang="en-US" dirty="0" smtClean="0"/>
              <a:t>Content Literacy workshops</a:t>
            </a:r>
          </a:p>
          <a:p>
            <a:pPr lvl="1"/>
            <a:r>
              <a:rPr lang="en-US" dirty="0" smtClean="0"/>
              <a:t>Offered around the state to social studies, science, and CTAE teachers</a:t>
            </a:r>
          </a:p>
          <a:p>
            <a:r>
              <a:rPr lang="en-US" dirty="0" smtClean="0"/>
              <a:t>Media Specialists workshops </a:t>
            </a:r>
          </a:p>
          <a:p>
            <a:pPr lvl="1"/>
            <a:r>
              <a:rPr lang="en-US" dirty="0" smtClean="0"/>
              <a:t>Offered in each of the RESA districts</a:t>
            </a:r>
          </a:p>
          <a:p>
            <a:pPr lvl="1"/>
            <a:r>
              <a:rPr lang="en-US" dirty="0" smtClean="0"/>
              <a:t>Have been very successful and well attended</a:t>
            </a:r>
          </a:p>
          <a:p>
            <a:r>
              <a:rPr lang="en-US" dirty="0" smtClean="0"/>
              <a:t>Summer Academies 2013</a:t>
            </a:r>
          </a:p>
          <a:p>
            <a:pPr lvl="1"/>
            <a:r>
              <a:rPr lang="en-US" dirty="0" smtClean="0"/>
              <a:t>Plans are currently being made to offer </a:t>
            </a:r>
            <a:r>
              <a:rPr lang="en-US" dirty="0" smtClean="0"/>
              <a:t>regional </a:t>
            </a:r>
            <a:r>
              <a:rPr lang="en-US" dirty="0" smtClean="0"/>
              <a:t>summer academies </a:t>
            </a:r>
          </a:p>
          <a:p>
            <a:pPr lvl="1"/>
            <a:r>
              <a:rPr lang="en-US" dirty="0" smtClean="0"/>
              <a:t>Professional learning will focus on building literacy partnerships</a:t>
            </a:r>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15</a:t>
            </a:fld>
            <a:endParaRPr lang="en-US" dirty="0"/>
          </a:p>
        </p:txBody>
      </p:sp>
    </p:spTree>
    <p:extLst>
      <p:ext uri="{BB962C8B-B14F-4D97-AF65-F5344CB8AC3E}">
        <p14:creationId xmlns:p14="http://schemas.microsoft.com/office/powerpoint/2010/main" val="2916295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7527" y="114633"/>
            <a:ext cx="6255068" cy="1106792"/>
          </a:xfrm>
        </p:spPr>
        <p:txBody>
          <a:bodyPr>
            <a:normAutofit fontScale="90000"/>
          </a:bodyPr>
          <a:lstStyle/>
          <a:p>
            <a:r>
              <a:rPr lang="en-US" sz="2700" dirty="0" smtClean="0"/>
              <a:t/>
            </a:r>
            <a:br>
              <a:rPr lang="en-US" sz="2700" dirty="0" smtClean="0"/>
            </a:br>
            <a:r>
              <a:rPr lang="en-US" sz="2700" dirty="0" smtClean="0"/>
              <a:t>Continue our collaboration among our</a:t>
            </a:r>
            <a:br>
              <a:rPr lang="en-US" sz="2700" dirty="0" smtClean="0"/>
            </a:br>
            <a:r>
              <a:rPr lang="en-US" sz="2700" dirty="0" smtClean="0"/>
              <a:t> partners to help coach, guide, and    </a:t>
            </a:r>
            <a:br>
              <a:rPr lang="en-US" sz="2700" dirty="0" smtClean="0"/>
            </a:br>
            <a:r>
              <a:rPr lang="en-US" sz="2700" dirty="0" smtClean="0"/>
              <a:t>    facilitate ELA instruction and assessment</a:t>
            </a:r>
            <a:r>
              <a:rPr lang="en-US" sz="3600" dirty="0" smtClean="0"/>
              <a:t/>
            </a:r>
            <a:br>
              <a:rPr lang="en-US" sz="3600" dirty="0" smtClean="0"/>
            </a:br>
            <a:endParaRPr lang="en-US" dirty="0"/>
          </a:p>
        </p:txBody>
      </p:sp>
      <p:sp>
        <p:nvSpPr>
          <p:cNvPr id="3" name="Content Placeholder 2"/>
          <p:cNvSpPr>
            <a:spLocks noGrp="1"/>
          </p:cNvSpPr>
          <p:nvPr>
            <p:ph idx="1"/>
          </p:nvPr>
        </p:nvSpPr>
        <p:spPr>
          <a:xfrm>
            <a:off x="314132" y="1308192"/>
            <a:ext cx="6255068" cy="2753907"/>
          </a:xfrm>
        </p:spPr>
        <p:txBody>
          <a:bodyPr/>
          <a:lstStyle/>
          <a:p>
            <a:pPr lvl="1">
              <a:buFont typeface="Wingdings" pitchFamily="2" charset="2"/>
              <a:buChar char="§"/>
            </a:pPr>
            <a:r>
              <a:rPr lang="en-US" dirty="0" smtClean="0"/>
              <a:t>Media specialists </a:t>
            </a:r>
          </a:p>
          <a:p>
            <a:pPr lvl="1">
              <a:buFont typeface="Wingdings" pitchFamily="2" charset="2"/>
              <a:buChar char="§"/>
            </a:pPr>
            <a:r>
              <a:rPr lang="en-US" dirty="0" smtClean="0"/>
              <a:t>RESA reading specialists </a:t>
            </a:r>
          </a:p>
          <a:p>
            <a:pPr lvl="1">
              <a:buFont typeface="Wingdings" pitchFamily="2" charset="2"/>
              <a:buChar char="§"/>
            </a:pPr>
            <a:r>
              <a:rPr lang="en-US" dirty="0" smtClean="0"/>
              <a:t>Advisory council</a:t>
            </a:r>
          </a:p>
          <a:p>
            <a:pPr lvl="1">
              <a:buFont typeface="Wingdings" pitchFamily="2" charset="2"/>
              <a:buChar char="§"/>
            </a:pPr>
            <a:r>
              <a:rPr lang="en-US" b="1" dirty="0" smtClean="0"/>
              <a:t>GCTE</a:t>
            </a:r>
            <a:r>
              <a:rPr lang="en-US" dirty="0" smtClean="0"/>
              <a:t>, GRA, GACIS</a:t>
            </a:r>
          </a:p>
          <a:p>
            <a:pPr lvl="1">
              <a:buFont typeface="Wingdings" pitchFamily="2" charset="2"/>
              <a:buChar char="§"/>
            </a:pPr>
            <a:r>
              <a:rPr lang="en-US" dirty="0" smtClean="0"/>
              <a:t>School improvement department</a:t>
            </a:r>
          </a:p>
          <a:p>
            <a:pPr lvl="1">
              <a:buFont typeface="Wingdings" pitchFamily="2" charset="2"/>
              <a:buChar char="§"/>
            </a:pPr>
            <a:r>
              <a:rPr lang="en-US" dirty="0" smtClean="0"/>
              <a:t>Striving Readers</a:t>
            </a:r>
          </a:p>
          <a:p>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16</a:t>
            </a:fld>
            <a:endParaRPr lang="en-US" dirty="0"/>
          </a:p>
        </p:txBody>
      </p:sp>
      <p:pic>
        <p:nvPicPr>
          <p:cNvPr id="6" name="Picture 3" descr="C:\Users\Brenda.Schulz\AppData\Local\Microsoft\Windows\Temporary Internet Files\Content.IE5\4S419C3E\MP9004068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76582" y="1358883"/>
            <a:ext cx="2597726" cy="15354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Young Georgia Authors</a:t>
            </a:r>
            <a:endParaRPr lang="en-US" dirty="0"/>
          </a:p>
        </p:txBody>
      </p:sp>
      <p:sp>
        <p:nvSpPr>
          <p:cNvPr id="3" name="Content Placeholder 2"/>
          <p:cNvSpPr>
            <a:spLocks noGrp="1"/>
          </p:cNvSpPr>
          <p:nvPr>
            <p:ph idx="1"/>
          </p:nvPr>
        </p:nvSpPr>
        <p:spPr/>
        <p:txBody>
          <a:bodyPr/>
          <a:lstStyle/>
          <a:p>
            <a:r>
              <a:rPr lang="en-US" dirty="0" smtClean="0"/>
              <a:t>Thank you for your partnership</a:t>
            </a:r>
          </a:p>
          <a:p>
            <a:r>
              <a:rPr lang="en-US" dirty="0" smtClean="0"/>
              <a:t>Writing entries are due April 5, 2013</a:t>
            </a:r>
          </a:p>
          <a:p>
            <a:r>
              <a:rPr lang="en-US" dirty="0" smtClean="0"/>
              <a:t>Winners will be announced on or before      May 17, 2013 </a:t>
            </a:r>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17</a:t>
            </a:fld>
            <a:endParaRPr lang="en-US" dirty="0"/>
          </a:p>
        </p:txBody>
      </p:sp>
    </p:spTree>
    <p:extLst>
      <p:ext uri="{BB962C8B-B14F-4D97-AF65-F5344CB8AC3E}">
        <p14:creationId xmlns:p14="http://schemas.microsoft.com/office/powerpoint/2010/main" val="234725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Ten Recommendations</a:t>
            </a:r>
            <a:endParaRPr lang="en-US" dirty="0"/>
          </a:p>
        </p:txBody>
      </p:sp>
      <p:sp>
        <p:nvSpPr>
          <p:cNvPr id="3" name="Content Placeholder 2"/>
          <p:cNvSpPr>
            <a:spLocks noGrp="1"/>
          </p:cNvSpPr>
          <p:nvPr>
            <p:ph idx="1"/>
          </p:nvPr>
        </p:nvSpPr>
        <p:spPr>
          <a:xfrm>
            <a:off x="347504" y="1007842"/>
            <a:ext cx="6255068" cy="3354608"/>
          </a:xfrm>
        </p:spPr>
        <p:txBody>
          <a:bodyPr>
            <a:normAutofit fontScale="62500" lnSpcReduction="20000"/>
          </a:bodyPr>
          <a:lstStyle/>
          <a:p>
            <a:pPr marL="0" indent="0">
              <a:buNone/>
            </a:pPr>
            <a:r>
              <a:rPr lang="en-US" sz="2900" dirty="0" smtClean="0"/>
              <a:t>1.  Check the </a:t>
            </a:r>
            <a:r>
              <a:rPr lang="en-US" sz="2900" dirty="0" err="1" smtClean="0"/>
              <a:t>GeorgiaStandards.org</a:t>
            </a:r>
            <a:r>
              <a:rPr lang="en-US" sz="2900" dirty="0" smtClean="0"/>
              <a:t> website for the latest </a:t>
            </a:r>
          </a:p>
          <a:p>
            <a:pPr marL="0" indent="0">
              <a:buNone/>
            </a:pPr>
            <a:r>
              <a:rPr lang="en-US" sz="2900" dirty="0" smtClean="0"/>
              <a:t>            resources.</a:t>
            </a:r>
          </a:p>
          <a:p>
            <a:pPr marL="0" indent="0">
              <a:buNone/>
            </a:pPr>
            <a:r>
              <a:rPr lang="en-US" sz="2900" dirty="0" smtClean="0"/>
              <a:t>2.  Increase </a:t>
            </a:r>
            <a:r>
              <a:rPr lang="en-US" sz="2900" dirty="0"/>
              <a:t>the volume of reading for students – good mix of </a:t>
            </a:r>
            <a:endParaRPr lang="en-US" sz="2900" dirty="0" smtClean="0"/>
          </a:p>
          <a:p>
            <a:pPr marL="0" indent="0">
              <a:buNone/>
            </a:pPr>
            <a:r>
              <a:rPr lang="en-US" sz="2900" dirty="0"/>
              <a:t> </a:t>
            </a:r>
            <a:r>
              <a:rPr lang="en-US" sz="2900" dirty="0" smtClean="0"/>
              <a:t>           literary </a:t>
            </a:r>
            <a:r>
              <a:rPr lang="en-US" sz="2900" dirty="0"/>
              <a:t>and informational. </a:t>
            </a:r>
          </a:p>
          <a:p>
            <a:pPr marL="0" indent="0">
              <a:buNone/>
            </a:pPr>
            <a:r>
              <a:rPr lang="en-US" sz="2900" dirty="0" smtClean="0"/>
              <a:t>3.  Include more informational </a:t>
            </a:r>
            <a:r>
              <a:rPr lang="en-US" sz="2900" dirty="0"/>
              <a:t>texts in </a:t>
            </a:r>
            <a:r>
              <a:rPr lang="en-US" sz="2900" dirty="0" smtClean="0"/>
              <a:t>the </a:t>
            </a:r>
            <a:r>
              <a:rPr lang="en-US" sz="2900" b="1" dirty="0" smtClean="0"/>
              <a:t>school-wide</a:t>
            </a:r>
            <a:r>
              <a:rPr lang="en-US" sz="2900" dirty="0" smtClean="0"/>
              <a:t> literacy</a:t>
            </a:r>
          </a:p>
          <a:p>
            <a:pPr marL="0" indent="0">
              <a:buNone/>
            </a:pPr>
            <a:r>
              <a:rPr lang="en-US" sz="2900" dirty="0"/>
              <a:t> </a:t>
            </a:r>
            <a:r>
              <a:rPr lang="en-US" sz="2900" dirty="0" smtClean="0"/>
              <a:t>           </a:t>
            </a:r>
            <a:r>
              <a:rPr lang="en-US" sz="2900" dirty="0" smtClean="0"/>
              <a:t>instructional plan.  (50%-70%) </a:t>
            </a:r>
            <a:endParaRPr lang="en-US" sz="2900" dirty="0"/>
          </a:p>
          <a:p>
            <a:pPr marL="0" indent="0">
              <a:buNone/>
            </a:pPr>
            <a:r>
              <a:rPr lang="en-US" sz="2900" dirty="0" smtClean="0"/>
              <a:t>4.  Learn how to ask / write good questions that are text   </a:t>
            </a:r>
          </a:p>
          <a:p>
            <a:pPr marL="0" indent="0">
              <a:buNone/>
            </a:pPr>
            <a:r>
              <a:rPr lang="en-US" sz="2900" dirty="0"/>
              <a:t> </a:t>
            </a:r>
            <a:r>
              <a:rPr lang="en-US" sz="2900" dirty="0" smtClean="0"/>
              <a:t>          dependent, are worthwhile for class time, and require the  </a:t>
            </a:r>
          </a:p>
          <a:p>
            <a:pPr marL="0" indent="0">
              <a:buNone/>
            </a:pPr>
            <a:r>
              <a:rPr lang="en-US" sz="2900" dirty="0"/>
              <a:t> </a:t>
            </a:r>
            <a:r>
              <a:rPr lang="en-US" sz="2900" dirty="0" smtClean="0"/>
              <a:t>          student to “dig deep” for the answers.</a:t>
            </a:r>
            <a:endParaRPr lang="en-US" sz="2900" dirty="0"/>
          </a:p>
          <a:p>
            <a:pPr marL="0" indent="0">
              <a:buNone/>
            </a:pPr>
            <a:r>
              <a:rPr lang="en-US" sz="2900" dirty="0" smtClean="0"/>
              <a:t>5.   Use close reading appropriately.  It isn’t necessary to</a:t>
            </a:r>
          </a:p>
          <a:p>
            <a:pPr marL="0" indent="0">
              <a:buNone/>
            </a:pPr>
            <a:r>
              <a:rPr lang="en-US" sz="2900" dirty="0"/>
              <a:t> </a:t>
            </a:r>
            <a:r>
              <a:rPr lang="en-US" sz="2900" dirty="0" smtClean="0"/>
              <a:t>          analyze every text.  Use this strategy to develop specific</a:t>
            </a:r>
          </a:p>
          <a:p>
            <a:pPr marL="0" indent="0">
              <a:buNone/>
            </a:pPr>
            <a:r>
              <a:rPr lang="en-US" sz="2900" dirty="0"/>
              <a:t> </a:t>
            </a:r>
            <a:r>
              <a:rPr lang="en-US" sz="2900" dirty="0" smtClean="0"/>
              <a:t>          skills.    </a:t>
            </a:r>
          </a:p>
          <a:p>
            <a:pPr marL="514350" indent="-514350">
              <a:buAutoNum type="arabicPeriod" startAt="7"/>
            </a:pPr>
            <a:endParaRPr lang="en-US" dirty="0" smtClean="0"/>
          </a:p>
          <a:p>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Ten Recommendations</a:t>
            </a:r>
            <a:endParaRPr lang="en-US" dirty="0"/>
          </a:p>
        </p:txBody>
      </p:sp>
      <p:sp>
        <p:nvSpPr>
          <p:cNvPr id="3" name="Content Placeholder 2"/>
          <p:cNvSpPr>
            <a:spLocks noGrp="1"/>
          </p:cNvSpPr>
          <p:nvPr>
            <p:ph idx="1"/>
          </p:nvPr>
        </p:nvSpPr>
        <p:spPr>
          <a:xfrm>
            <a:off x="380876" y="1060014"/>
            <a:ext cx="6255068" cy="3188970"/>
          </a:xfrm>
        </p:spPr>
        <p:txBody>
          <a:bodyPr>
            <a:normAutofit fontScale="92500" lnSpcReduction="10000"/>
          </a:bodyPr>
          <a:lstStyle/>
          <a:p>
            <a:pPr marL="0" indent="0">
              <a:buNone/>
            </a:pPr>
            <a:r>
              <a:rPr lang="en-US" sz="2200" dirty="0" smtClean="0"/>
              <a:t>6.  Thoughtfully increase </a:t>
            </a:r>
            <a:r>
              <a:rPr lang="en-US" sz="2200" dirty="0"/>
              <a:t>the complexity of texts </a:t>
            </a:r>
            <a:r>
              <a:rPr lang="en-US" sz="2200" dirty="0" smtClean="0"/>
              <a:t>students</a:t>
            </a:r>
          </a:p>
          <a:p>
            <a:pPr marL="0" indent="0">
              <a:buNone/>
            </a:pPr>
            <a:r>
              <a:rPr lang="en-US" sz="2200" dirty="0"/>
              <a:t> </a:t>
            </a:r>
            <a:r>
              <a:rPr lang="en-US" sz="2200" dirty="0" smtClean="0"/>
              <a:t>          read.</a:t>
            </a:r>
          </a:p>
          <a:p>
            <a:pPr marL="0" indent="0">
              <a:buNone/>
            </a:pPr>
            <a:r>
              <a:rPr lang="en-US" sz="2200" dirty="0" smtClean="0"/>
              <a:t>7.   </a:t>
            </a:r>
            <a:r>
              <a:rPr lang="en-US" sz="2000" dirty="0" smtClean="0"/>
              <a:t>Explicitly </a:t>
            </a:r>
            <a:r>
              <a:rPr lang="en-US" sz="2000" dirty="0"/>
              <a:t>teach foundational skills in K-2.  Don’t forget  </a:t>
            </a:r>
          </a:p>
          <a:p>
            <a:pPr marL="0" indent="0">
              <a:buNone/>
            </a:pPr>
            <a:r>
              <a:rPr lang="en-US" sz="2000" dirty="0"/>
              <a:t>        </a:t>
            </a:r>
            <a:r>
              <a:rPr lang="en-US" sz="2000" dirty="0" smtClean="0"/>
              <a:t>   that </a:t>
            </a:r>
            <a:r>
              <a:rPr lang="en-US" sz="2000" dirty="0"/>
              <a:t>these students must learn to </a:t>
            </a:r>
            <a:r>
              <a:rPr lang="en-US" sz="2000" dirty="0" smtClean="0"/>
              <a:t>read.</a:t>
            </a:r>
          </a:p>
          <a:p>
            <a:pPr marL="0" indent="0">
              <a:buNone/>
            </a:pPr>
            <a:r>
              <a:rPr lang="en-US" sz="2000" dirty="0" smtClean="0"/>
              <a:t>8.   </a:t>
            </a:r>
            <a:r>
              <a:rPr lang="en-US" sz="2200" dirty="0" smtClean="0"/>
              <a:t>Teach students to write and speak using evidence  </a:t>
            </a:r>
          </a:p>
          <a:p>
            <a:pPr marL="0" indent="0">
              <a:buNone/>
            </a:pPr>
            <a:r>
              <a:rPr lang="en-US" sz="2200" dirty="0"/>
              <a:t> </a:t>
            </a:r>
            <a:r>
              <a:rPr lang="en-US" sz="2200" dirty="0" smtClean="0"/>
              <a:t>          from the text. </a:t>
            </a:r>
          </a:p>
          <a:p>
            <a:pPr marL="514350" indent="-514350">
              <a:buNone/>
            </a:pPr>
            <a:r>
              <a:rPr lang="en-US" sz="2200" dirty="0" smtClean="0"/>
              <a:t>9.   Teach </a:t>
            </a:r>
            <a:r>
              <a:rPr lang="en-US" sz="2200" dirty="0"/>
              <a:t>academic vocabulary.</a:t>
            </a:r>
          </a:p>
          <a:p>
            <a:pPr marL="0" indent="0">
              <a:buNone/>
            </a:pPr>
            <a:r>
              <a:rPr lang="en-US" sz="2200" dirty="0" smtClean="0"/>
              <a:t>10. Talk, share, collaborate, read professional books and    </a:t>
            </a:r>
          </a:p>
          <a:p>
            <a:pPr marL="0" indent="0">
              <a:buNone/>
            </a:pPr>
            <a:r>
              <a:rPr lang="en-US" sz="2200" dirty="0" smtClean="0"/>
              <a:t>           articles!</a:t>
            </a:r>
          </a:p>
          <a:p>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2</a:t>
            </a:fld>
            <a:endParaRPr lang="en-US" dirty="0"/>
          </a:p>
        </p:txBody>
      </p:sp>
      <p:pic>
        <p:nvPicPr>
          <p:cNvPr id="6" name="Content Placeholder 5"/>
          <p:cNvPicPr>
            <a:picLocks noGrp="1"/>
          </p:cNvPicPr>
          <p:nvPr>
            <p:ph idx="1"/>
          </p:nvPr>
        </p:nvPicPr>
        <p:blipFill>
          <a:blip>
            <a:extLst>
              <a:ext uri="{28A0092B-C50C-407E-A947-70E740481C1C}">
                <a14:useLocalDpi xmlns:a14="http://schemas.microsoft.com/office/drawing/2010/main" val="0"/>
              </a:ext>
            </a:extLst>
          </a:blip>
          <a:srcRect/>
          <a:stretch>
            <a:fillRect/>
          </a:stretch>
        </p:blipFill>
        <p:spPr bwMode="auto">
          <a:xfrm>
            <a:off x="914400" y="186885"/>
            <a:ext cx="4018020" cy="4175565"/>
          </a:xfrm>
          <a:prstGeom prst="rect">
            <a:avLst/>
          </a:prstGeom>
          <a:noFill/>
          <a:ln>
            <a:noFill/>
          </a:ln>
        </p:spPr>
      </p:pic>
    </p:spTree>
    <p:extLst>
      <p:ext uri="{BB962C8B-B14F-4D97-AF65-F5344CB8AC3E}">
        <p14:creationId xmlns:p14="http://schemas.microsoft.com/office/powerpoint/2010/main" val="2166012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Suggested Resources</a:t>
            </a:r>
            <a:endParaRPr lang="en-US" dirty="0"/>
          </a:p>
        </p:txBody>
      </p:sp>
      <p:sp>
        <p:nvSpPr>
          <p:cNvPr id="3" name="Content Placeholder 2"/>
          <p:cNvSpPr>
            <a:spLocks noGrp="1"/>
          </p:cNvSpPr>
          <p:nvPr>
            <p:ph idx="1"/>
          </p:nvPr>
        </p:nvSpPr>
        <p:spPr>
          <a:xfrm>
            <a:off x="347504" y="1074587"/>
            <a:ext cx="6255068" cy="3287863"/>
          </a:xfrm>
        </p:spPr>
        <p:txBody>
          <a:bodyPr>
            <a:normAutofit fontScale="40000" lnSpcReduction="20000"/>
          </a:bodyPr>
          <a:lstStyle/>
          <a:p>
            <a:r>
              <a:rPr lang="en-US" sz="4500" i="1" dirty="0" smtClean="0"/>
              <a:t>Text Complexity: Raising Rigor in Reading</a:t>
            </a:r>
          </a:p>
          <a:p>
            <a:pPr>
              <a:buNone/>
            </a:pPr>
            <a:r>
              <a:rPr lang="en-US" sz="4500" dirty="0" smtClean="0"/>
              <a:t>           Nancy Frey, Diane Lapp, Douglas Fisher</a:t>
            </a:r>
          </a:p>
          <a:p>
            <a:r>
              <a:rPr lang="en-US" sz="4500" i="1" dirty="0" smtClean="0"/>
              <a:t>Do I Really Have to Teach Reading  </a:t>
            </a:r>
            <a:endParaRPr lang="en-US" sz="4500" dirty="0" smtClean="0"/>
          </a:p>
          <a:p>
            <a:pPr>
              <a:buNone/>
            </a:pPr>
            <a:r>
              <a:rPr lang="en-US" sz="4500" i="1" dirty="0" smtClean="0"/>
              <a:t>           </a:t>
            </a:r>
            <a:r>
              <a:rPr lang="en-US" sz="4500" dirty="0" err="1" smtClean="0"/>
              <a:t>Cris</a:t>
            </a:r>
            <a:r>
              <a:rPr lang="en-US" sz="4500" dirty="0" smtClean="0"/>
              <a:t> </a:t>
            </a:r>
            <a:r>
              <a:rPr lang="en-US" sz="4500" dirty="0" err="1" smtClean="0"/>
              <a:t>Tovani</a:t>
            </a:r>
            <a:endParaRPr lang="en-US" sz="4500" i="1" dirty="0" smtClean="0"/>
          </a:p>
          <a:p>
            <a:r>
              <a:rPr lang="en-US" sz="4500" i="1" dirty="0" smtClean="0"/>
              <a:t>Pathways to the Common Core: Accelerating Achievement</a:t>
            </a:r>
          </a:p>
          <a:p>
            <a:pPr marL="0" indent="0">
              <a:buNone/>
            </a:pPr>
            <a:r>
              <a:rPr lang="en-US" sz="4500" dirty="0" smtClean="0"/>
              <a:t>	Lucy </a:t>
            </a:r>
            <a:r>
              <a:rPr lang="en-US" sz="4500" dirty="0"/>
              <a:t>Calkins, Mary </a:t>
            </a:r>
            <a:r>
              <a:rPr lang="en-US" sz="4500" dirty="0" err="1"/>
              <a:t>Ehrenworth</a:t>
            </a:r>
            <a:r>
              <a:rPr lang="en-US" sz="4500" dirty="0"/>
              <a:t>, Christopher Lehman</a:t>
            </a:r>
            <a:endParaRPr lang="en-US" sz="4500" i="1" dirty="0"/>
          </a:p>
          <a:p>
            <a:r>
              <a:rPr lang="en-US" sz="4500" i="1" dirty="0" smtClean="0"/>
              <a:t>Best Practice: Bringing Standards to Life in America’s </a:t>
            </a:r>
            <a:r>
              <a:rPr lang="en-US" sz="3800" i="1" dirty="0" smtClean="0"/>
              <a:t>Classrooms</a:t>
            </a:r>
          </a:p>
          <a:p>
            <a:pPr marL="684520" lvl="2" indent="0">
              <a:buNone/>
            </a:pPr>
            <a:r>
              <a:rPr lang="en-US" sz="4500" dirty="0" smtClean="0"/>
              <a:t>Steven </a:t>
            </a:r>
            <a:r>
              <a:rPr lang="en-US" sz="4500" dirty="0" err="1" smtClean="0"/>
              <a:t>Zemelman</a:t>
            </a:r>
            <a:r>
              <a:rPr lang="en-US" sz="4500" dirty="0" smtClean="0"/>
              <a:t>, Arthur Hyde, Harvey “Smokey” Daniels</a:t>
            </a:r>
          </a:p>
          <a:p>
            <a:pPr>
              <a:buNone/>
            </a:pPr>
            <a:r>
              <a:rPr lang="en-US" sz="4500" b="1" i="1" dirty="0" smtClean="0"/>
              <a:t>**</a:t>
            </a:r>
            <a:r>
              <a:rPr lang="en-US" sz="4500" i="1" dirty="0" smtClean="0"/>
              <a:t>Basal Alignment Project – Edmodo.com</a:t>
            </a:r>
          </a:p>
          <a:p>
            <a:pPr marL="342260" lvl="1" indent="0">
              <a:buNone/>
            </a:pPr>
            <a:r>
              <a:rPr lang="en-US" sz="4500" i="1" dirty="0"/>
              <a:t> </a:t>
            </a:r>
            <a:r>
              <a:rPr lang="en-US" sz="4500" i="1" dirty="0" smtClean="0"/>
              <a:t>            </a:t>
            </a:r>
            <a:r>
              <a:rPr lang="en-US" sz="4500" dirty="0" smtClean="0"/>
              <a:t>Join as teacher – search for BAP group – </a:t>
            </a:r>
          </a:p>
          <a:p>
            <a:pPr marL="342260" lvl="1" indent="0">
              <a:buNone/>
            </a:pPr>
            <a:r>
              <a:rPr lang="en-US" sz="4500" dirty="0" smtClean="0"/>
              <a:t>             group code is </a:t>
            </a:r>
            <a:r>
              <a:rPr lang="en-US" sz="4500" dirty="0" err="1" smtClean="0"/>
              <a:t>etuyrm</a:t>
            </a:r>
            <a:r>
              <a:rPr lang="en-US" sz="4500" i="1" dirty="0" smtClean="0"/>
              <a:t>         </a:t>
            </a:r>
          </a:p>
          <a:p>
            <a:pPr lvl="1">
              <a:buNone/>
            </a:pPr>
            <a:r>
              <a:rPr lang="en-US" sz="3800" i="1" dirty="0" smtClean="0"/>
              <a:t>       </a:t>
            </a:r>
            <a:endParaRPr lang="en-US" sz="3800" dirty="0" smtClean="0"/>
          </a:p>
          <a:p>
            <a:pPr lvl="1">
              <a:buNone/>
            </a:pPr>
            <a:endParaRPr lang="en-US" i="1"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20</a:t>
            </a:fld>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21</a:t>
            </a:fld>
            <a:endParaRPr lang="en-US" dirty="0"/>
          </a:p>
        </p:txBody>
      </p:sp>
      <p:sp>
        <p:nvSpPr>
          <p:cNvPr id="7" name="Rectangle 3"/>
          <p:cNvSpPr>
            <a:spLocks noChangeArrowheads="1"/>
          </p:cNvSpPr>
          <p:nvPr/>
        </p:nvSpPr>
        <p:spPr bwMode="auto">
          <a:xfrm>
            <a:off x="0" y="-216109"/>
            <a:ext cx="6950075" cy="15875"/>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95106" tIns="73002" rIns="695106" bIns="0" numCol="1" anchor="ctr" anchorCtr="0" compatLnSpc="1">
            <a:prstTxWarp prst="textNoShape">
              <a:avLst/>
            </a:prstTxWarp>
            <a:spAutoFit/>
          </a:bodyPr>
          <a:lstStyle/>
          <a:p>
            <a:endParaRPr lang="en-US"/>
          </a:p>
        </p:txBody>
      </p:sp>
      <p:sp>
        <p:nvSpPr>
          <p:cNvPr id="11" name="Rectangle 4"/>
          <p:cNvSpPr>
            <a:spLocks noGrp="1" noChangeArrowheads="1"/>
          </p:cNvSpPr>
          <p:nvPr>
            <p:ph idx="1"/>
          </p:nvPr>
        </p:nvSpPr>
        <p:spPr bwMode="auto">
          <a:xfrm>
            <a:off x="467213" y="1652915"/>
            <a:ext cx="4572000" cy="237949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4914" tIns="4761" rIns="17457" bIns="4761" numCol="1" anchor="ctr" anchorCtr="0" compatLnSpc="1">
            <a:prstTxWarp prst="textNoShape">
              <a:avLst/>
            </a:prstTxWarp>
            <a:spAutoFit/>
          </a:bodyPr>
          <a:lstStyle/>
          <a:p>
            <a:pPr marL="0" marR="0" lvl="0" indent="0" algn="l" defTabSz="914400" rtl="0" eaLnBrk="0" fontAlgn="b" latinLnBrk="0" hangingPunct="0">
              <a:lnSpc>
                <a:spcPct val="100000"/>
              </a:lnSpc>
              <a:spcBef>
                <a:spcPct val="0"/>
              </a:spcBef>
              <a:spcAft>
                <a:spcPct val="0"/>
              </a:spcAft>
              <a:buClrTx/>
              <a:buSzTx/>
              <a:buFontTx/>
              <a:buNone/>
              <a:tabLst/>
            </a:pPr>
            <a:endParaRPr lang="en-US" sz="800" dirty="0">
              <a:latin typeface="Arial" pitchFamily="34" charset="0"/>
              <a:cs typeface="Arial" pitchFamily="34" charset="0"/>
              <a:hlinkClick r:id="rId3"/>
            </a:endParaRPr>
          </a:p>
          <a:p>
            <a:pPr marL="0" marR="0" lvl="0" indent="0" algn="l" defTabSz="914400" rtl="0" eaLnBrk="0" fontAlgn="b"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3"/>
              </a:rPr>
              <a:t>Common Standards Drive New Approaches to Reading</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hlinkClick r:id="rId4"/>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4"/>
              </a:rPr>
              <a:t>States Target 3rd Grade Reading</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5"/>
              </a:rPr>
              <a:t>New Literacy Research Infuses Common Core</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6"/>
              </a:rPr>
              <a:t>Writing Undergoes Renaissance in Curricula</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hlinkClick r:id="rId7"/>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7"/>
              </a:rPr>
              <a:t>Scale Tips Toward Nonfiction Under Common Core</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8"/>
              </a:rPr>
              <a:t>Literacy Instruction Expected to Cross Disciplines</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9"/>
              </a:rPr>
              <a:t>Retooled Textbooks Aim to Capture Common Core</a:t>
            </a:r>
            <a:endParaRPr lang="en-US" sz="800" dirty="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hlinkClick r:id="rId1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10"/>
              </a:rPr>
              <a:t>N.M. School Builds Bridge to Standards for ELLs</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9" name="Picture 5" descr="Download the PDF version.">
            <a:hlinkClick r:id="rId11"/>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857834" y="871525"/>
            <a:ext cx="2549640" cy="345476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27165" y="193559"/>
            <a:ext cx="6020356" cy="400110"/>
          </a:xfrm>
          <a:prstGeom prst="rect">
            <a:avLst/>
          </a:prstGeom>
          <a:noFill/>
        </p:spPr>
        <p:txBody>
          <a:bodyPr wrap="square" rtlCol="0">
            <a:spAutoFit/>
          </a:bodyPr>
          <a:lstStyle/>
          <a:p>
            <a:r>
              <a:rPr lang="en-US" sz="2000" b="1" dirty="0" smtClean="0">
                <a:solidFill>
                  <a:schemeClr val="tx1"/>
                </a:solidFill>
                <a:latin typeface="+mn-lt"/>
              </a:rPr>
              <a:t>Supplement to Education Week – November 13, 2012</a:t>
            </a:r>
            <a:endParaRPr lang="en-US" sz="2000" b="1" dirty="0">
              <a:solidFill>
                <a:schemeClr val="tx1"/>
              </a:solidFill>
              <a:latin typeface="+mn-lt"/>
            </a:endParaRPr>
          </a:p>
        </p:txBody>
      </p:sp>
    </p:spTree>
    <p:extLst>
      <p:ext uri="{BB962C8B-B14F-4D97-AF65-F5344CB8AC3E}">
        <p14:creationId xmlns:p14="http://schemas.microsoft.com/office/powerpoint/2010/main" val="1975722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ELA Team</a:t>
            </a:r>
            <a:endParaRPr lang="en-US" dirty="0"/>
          </a:p>
        </p:txBody>
      </p:sp>
      <p:sp>
        <p:nvSpPr>
          <p:cNvPr id="3" name="Content Placeholder 2"/>
          <p:cNvSpPr>
            <a:spLocks noGrp="1"/>
          </p:cNvSpPr>
          <p:nvPr>
            <p:ph idx="1"/>
          </p:nvPr>
        </p:nvSpPr>
        <p:spPr>
          <a:xfrm>
            <a:off x="360853" y="953223"/>
            <a:ext cx="6255068" cy="3188970"/>
          </a:xfrm>
        </p:spPr>
        <p:txBody>
          <a:bodyPr>
            <a:normAutofit fontScale="55000" lnSpcReduction="20000"/>
          </a:bodyPr>
          <a:lstStyle/>
          <a:p>
            <a:pPr marL="0" indent="0">
              <a:buNone/>
            </a:pPr>
            <a:r>
              <a:rPr lang="en-US" dirty="0"/>
              <a:t>Team:</a:t>
            </a:r>
          </a:p>
          <a:p>
            <a:pPr lvl="1"/>
            <a:r>
              <a:rPr lang="en-US" sz="2600" dirty="0" smtClean="0"/>
              <a:t>Brenda Schulz, </a:t>
            </a:r>
            <a:r>
              <a:rPr lang="en-US" sz="2600" dirty="0" err="1" smtClean="0"/>
              <a:t>Ed.D</a:t>
            </a:r>
            <a:r>
              <a:rPr lang="en-US" sz="2600" dirty="0" smtClean="0"/>
              <a:t>.</a:t>
            </a:r>
          </a:p>
          <a:p>
            <a:pPr marL="0" indent="0">
              <a:buNone/>
            </a:pPr>
            <a:r>
              <a:rPr lang="en-US" sz="1800" dirty="0" smtClean="0"/>
              <a:t>	English </a:t>
            </a:r>
            <a:r>
              <a:rPr lang="en-US" sz="1800" dirty="0"/>
              <a:t>Language Arts Program Coordinator K-12</a:t>
            </a:r>
          </a:p>
          <a:p>
            <a:pPr marL="0" indent="0">
              <a:buNone/>
            </a:pPr>
            <a:r>
              <a:rPr lang="en-US" sz="1800" dirty="0"/>
              <a:t>	404-463-1933 </a:t>
            </a:r>
          </a:p>
          <a:p>
            <a:pPr marL="0" indent="0">
              <a:buNone/>
            </a:pPr>
            <a:r>
              <a:rPr lang="en-US" sz="1800" dirty="0"/>
              <a:t>	bschulz@doe.k12.ga.us</a:t>
            </a:r>
            <a:endParaRPr lang="en-US" dirty="0"/>
          </a:p>
          <a:p>
            <a:pPr lvl="1"/>
            <a:r>
              <a:rPr lang="en-US" sz="2600" dirty="0"/>
              <a:t>Gail Humble, </a:t>
            </a:r>
            <a:r>
              <a:rPr lang="en-US" sz="2600" dirty="0" err="1" smtClean="0"/>
              <a:t>Ed.S</a:t>
            </a:r>
            <a:endParaRPr lang="en-US" sz="2600" dirty="0" smtClean="0"/>
          </a:p>
          <a:p>
            <a:pPr marL="684520" lvl="2" indent="0">
              <a:buNone/>
            </a:pPr>
            <a:r>
              <a:rPr lang="en-US" sz="1600" dirty="0" smtClean="0"/>
              <a:t>Education Program Specialist K-12</a:t>
            </a:r>
          </a:p>
          <a:p>
            <a:pPr marL="684520" lvl="2" indent="0">
              <a:buNone/>
            </a:pPr>
            <a:r>
              <a:rPr lang="en-US" sz="1600" dirty="0" smtClean="0"/>
              <a:t>ghumble@doe.k12.ga.us</a:t>
            </a:r>
          </a:p>
          <a:p>
            <a:pPr lvl="1"/>
            <a:r>
              <a:rPr lang="en-US" sz="2600" dirty="0" smtClean="0"/>
              <a:t>Susan Jacobs, M.Ed., NBCT</a:t>
            </a:r>
          </a:p>
          <a:p>
            <a:pPr marL="0" indent="0">
              <a:buNone/>
            </a:pPr>
            <a:r>
              <a:rPr lang="en-US" sz="1800" dirty="0" smtClean="0"/>
              <a:t>	</a:t>
            </a:r>
            <a:r>
              <a:rPr lang="en-US" sz="1600" dirty="0" smtClean="0"/>
              <a:t>English </a:t>
            </a:r>
            <a:r>
              <a:rPr lang="en-US" sz="1600" dirty="0"/>
              <a:t>Language Arts Program Specialist K-12</a:t>
            </a:r>
          </a:p>
          <a:p>
            <a:pPr marL="0" indent="0">
              <a:buNone/>
            </a:pPr>
            <a:r>
              <a:rPr lang="en-US" sz="1600" dirty="0"/>
              <a:t>	404-656-0675 </a:t>
            </a:r>
          </a:p>
          <a:p>
            <a:pPr marL="0" indent="0">
              <a:buNone/>
            </a:pPr>
            <a:r>
              <a:rPr lang="en-US" sz="1600" dirty="0"/>
              <a:t>	</a:t>
            </a:r>
            <a:r>
              <a:rPr lang="en-US" sz="1600" dirty="0" smtClean="0">
                <a:hlinkClick r:id="rId3"/>
              </a:rPr>
              <a:t>sjacobs@doe.k12.ga.us</a:t>
            </a:r>
            <a:endParaRPr lang="en-US" sz="1600" dirty="0" smtClean="0"/>
          </a:p>
          <a:p>
            <a:pPr lvl="1"/>
            <a:r>
              <a:rPr lang="en-US" sz="2600" dirty="0" smtClean="0"/>
              <a:t>Daniel Rock</a:t>
            </a:r>
          </a:p>
          <a:p>
            <a:pPr marL="684520" lvl="2" indent="0">
              <a:buNone/>
            </a:pPr>
            <a:r>
              <a:rPr lang="en-US" sz="1600" dirty="0"/>
              <a:t>Education Program </a:t>
            </a:r>
            <a:r>
              <a:rPr lang="en-US" sz="1600" dirty="0" smtClean="0"/>
              <a:t>Specialist / Literacy 6-12</a:t>
            </a:r>
          </a:p>
          <a:p>
            <a:pPr marL="684520" lvl="2" indent="0">
              <a:buNone/>
            </a:pPr>
            <a:r>
              <a:rPr lang="en-US" sz="1600" dirty="0" smtClean="0"/>
              <a:t>404-463-0507</a:t>
            </a:r>
          </a:p>
          <a:p>
            <a:pPr marL="684520" lvl="2" indent="0">
              <a:buNone/>
            </a:pPr>
            <a:r>
              <a:rPr lang="en-US" sz="1600" dirty="0" smtClean="0"/>
              <a:t>drock@doe.k12.ga.us</a:t>
            </a:r>
            <a:endParaRPr lang="en-US" sz="1600" dirty="0"/>
          </a:p>
          <a:p>
            <a:pPr marL="0" indent="0">
              <a:buNone/>
            </a:pPr>
            <a:r>
              <a:rPr lang="en-US" dirty="0"/>
              <a:t>  </a:t>
            </a:r>
            <a:r>
              <a:rPr lang="en-US" dirty="0" smtClean="0"/>
              <a:t>	</a:t>
            </a:r>
            <a:r>
              <a:rPr lang="en-US" dirty="0"/>
              <a:t>       </a:t>
            </a:r>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22</a:t>
            </a:fld>
            <a:endParaRPr lang="en-US" dirty="0"/>
          </a:p>
        </p:txBody>
      </p:sp>
    </p:spTree>
    <p:extLst>
      <p:ext uri="{BB962C8B-B14F-4D97-AF65-F5344CB8AC3E}">
        <p14:creationId xmlns:p14="http://schemas.microsoft.com/office/powerpoint/2010/main" val="3080158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Questions?</a:t>
            </a:r>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23</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BIG Shifts for ELA</a:t>
            </a:r>
            <a:endParaRPr lang="en-US" dirty="0"/>
          </a:p>
        </p:txBody>
      </p:sp>
      <p:sp>
        <p:nvSpPr>
          <p:cNvPr id="3" name="Content Placeholder 2"/>
          <p:cNvSpPr>
            <a:spLocks noGrp="1"/>
          </p:cNvSpPr>
          <p:nvPr>
            <p:ph idx="1"/>
          </p:nvPr>
        </p:nvSpPr>
        <p:spPr/>
        <p:txBody>
          <a:bodyPr/>
          <a:lstStyle/>
          <a:p>
            <a:r>
              <a:rPr lang="en-US" b="1" dirty="0"/>
              <a:t>Building knowledge</a:t>
            </a:r>
            <a:r>
              <a:rPr lang="en-US" dirty="0"/>
              <a:t> through </a:t>
            </a:r>
            <a:r>
              <a:rPr lang="en-US" b="1" dirty="0"/>
              <a:t>content-rich nonfiction</a:t>
            </a:r>
            <a:endParaRPr lang="en-US" dirty="0"/>
          </a:p>
          <a:p>
            <a:r>
              <a:rPr lang="en-US" dirty="0"/>
              <a:t>Reading, writing and speaking grounded in </a:t>
            </a:r>
            <a:r>
              <a:rPr lang="en-US" b="1" dirty="0"/>
              <a:t>evidence from text</a:t>
            </a:r>
            <a:r>
              <a:rPr lang="en-US" dirty="0"/>
              <a:t>, both literary and informational</a:t>
            </a:r>
          </a:p>
          <a:p>
            <a:r>
              <a:rPr lang="en-US" dirty="0"/>
              <a:t>Regular practice with </a:t>
            </a:r>
            <a:r>
              <a:rPr lang="en-US" b="1" dirty="0"/>
              <a:t>complex text</a:t>
            </a:r>
            <a:r>
              <a:rPr lang="en-US" dirty="0"/>
              <a:t> and its </a:t>
            </a:r>
            <a:r>
              <a:rPr lang="en-US" b="1" dirty="0"/>
              <a:t>academic language</a:t>
            </a:r>
            <a:endParaRPr lang="en-US" dirty="0"/>
          </a:p>
          <a:p>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3</a:t>
            </a:fld>
            <a:endParaRPr lang="en-US" dirty="0"/>
          </a:p>
        </p:txBody>
      </p:sp>
    </p:spTree>
    <p:extLst>
      <p:ext uri="{BB962C8B-B14F-4D97-AF65-F5344CB8AC3E}">
        <p14:creationId xmlns:p14="http://schemas.microsoft.com/office/powerpoint/2010/main" val="3146191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4</a:t>
            </a:fld>
            <a:endParaRPr lang="en-US" dirty="0"/>
          </a:p>
        </p:txBody>
      </p:sp>
      <p:sp>
        <p:nvSpPr>
          <p:cNvPr id="10" name="Oval 9"/>
          <p:cNvSpPr/>
          <p:nvPr/>
        </p:nvSpPr>
        <p:spPr>
          <a:xfrm>
            <a:off x="480724" y="542026"/>
            <a:ext cx="5773723" cy="188219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Three BIG Shifts</a:t>
            </a:r>
          </a:p>
          <a:p>
            <a:pPr marL="342900" indent="-342900">
              <a:buAutoNum type="arabicPeriod"/>
            </a:pPr>
            <a:r>
              <a:rPr lang="en-US" sz="1600" b="1" dirty="0" smtClean="0">
                <a:solidFill>
                  <a:schemeClr val="tx1"/>
                </a:solidFill>
              </a:rPr>
              <a:t>Building knowledge ..… content-rich nonfiction</a:t>
            </a:r>
          </a:p>
          <a:p>
            <a:r>
              <a:rPr lang="en-US" sz="1600" b="1" dirty="0" smtClean="0">
                <a:solidFill>
                  <a:schemeClr val="tx1"/>
                </a:solidFill>
              </a:rPr>
              <a:t>2.    …..evidence from text</a:t>
            </a:r>
          </a:p>
          <a:p>
            <a:r>
              <a:rPr lang="en-US" sz="1600" b="1" dirty="0" smtClean="0">
                <a:solidFill>
                  <a:schemeClr val="tx1"/>
                </a:solidFill>
              </a:rPr>
              <a:t>3.    …..complex text…..academic language</a:t>
            </a:r>
          </a:p>
        </p:txBody>
      </p:sp>
      <p:sp>
        <p:nvSpPr>
          <p:cNvPr id="8" name="TextBox 7"/>
          <p:cNvSpPr txBox="1"/>
          <p:nvPr/>
        </p:nvSpPr>
        <p:spPr>
          <a:xfrm>
            <a:off x="794260" y="1641915"/>
            <a:ext cx="184731" cy="276999"/>
          </a:xfrm>
          <a:prstGeom prst="rect">
            <a:avLst/>
          </a:prstGeom>
          <a:noFill/>
        </p:spPr>
        <p:txBody>
          <a:bodyPr wrap="none" rtlCol="0">
            <a:spAutoFit/>
          </a:bodyPr>
          <a:lstStyle/>
          <a:p>
            <a:endParaRPr lang="en-US" dirty="0"/>
          </a:p>
        </p:txBody>
      </p:sp>
      <p:sp>
        <p:nvSpPr>
          <p:cNvPr id="9" name="TextBox 8"/>
          <p:cNvSpPr txBox="1"/>
          <p:nvPr/>
        </p:nvSpPr>
        <p:spPr>
          <a:xfrm>
            <a:off x="480725" y="2793263"/>
            <a:ext cx="1628567" cy="738664"/>
          </a:xfrm>
          <a:prstGeom prst="rect">
            <a:avLst/>
          </a:prstGeom>
          <a:solidFill>
            <a:schemeClr val="accent1">
              <a:lumMod val="40000"/>
              <a:lumOff val="60000"/>
            </a:schemeClr>
          </a:solidFill>
        </p:spPr>
        <p:txBody>
          <a:bodyPr wrap="square" rtlCol="0">
            <a:spAutoFit/>
          </a:bodyPr>
          <a:lstStyle/>
          <a:p>
            <a:pPr algn="ctr"/>
            <a:r>
              <a:rPr lang="en-US" sz="1400" b="1" dirty="0" smtClean="0">
                <a:solidFill>
                  <a:schemeClr val="tx1"/>
                </a:solidFill>
              </a:rPr>
              <a:t>Provide Instructional Resources	</a:t>
            </a:r>
            <a:endParaRPr lang="en-US" sz="1400" b="1" dirty="0">
              <a:solidFill>
                <a:schemeClr val="tx1"/>
              </a:solidFill>
            </a:endParaRPr>
          </a:p>
        </p:txBody>
      </p:sp>
      <p:sp>
        <p:nvSpPr>
          <p:cNvPr id="7" name="TextBox 6"/>
          <p:cNvSpPr txBox="1"/>
          <p:nvPr/>
        </p:nvSpPr>
        <p:spPr>
          <a:xfrm>
            <a:off x="2100280" y="3638764"/>
            <a:ext cx="2302688" cy="523220"/>
          </a:xfrm>
          <a:prstGeom prst="rect">
            <a:avLst/>
          </a:prstGeom>
          <a:solidFill>
            <a:schemeClr val="accent1">
              <a:lumMod val="40000"/>
              <a:lumOff val="60000"/>
            </a:schemeClr>
          </a:solidFill>
        </p:spPr>
        <p:txBody>
          <a:bodyPr wrap="square" rtlCol="0">
            <a:spAutoFit/>
          </a:bodyPr>
          <a:lstStyle/>
          <a:p>
            <a:pPr algn="ctr"/>
            <a:r>
              <a:rPr lang="en-US" sz="1400" b="1" dirty="0" smtClean="0">
                <a:solidFill>
                  <a:schemeClr val="tx1"/>
                </a:solidFill>
              </a:rPr>
              <a:t>Provide Quality </a:t>
            </a:r>
          </a:p>
          <a:p>
            <a:pPr algn="ctr"/>
            <a:r>
              <a:rPr lang="en-US" sz="1400" b="1" dirty="0" smtClean="0">
                <a:solidFill>
                  <a:schemeClr val="tx1"/>
                </a:solidFill>
              </a:rPr>
              <a:t>Professional Learning</a:t>
            </a:r>
            <a:endParaRPr lang="en-US" sz="1400" b="1" dirty="0">
              <a:solidFill>
                <a:schemeClr val="tx1"/>
              </a:solidFill>
            </a:endParaRPr>
          </a:p>
        </p:txBody>
      </p:sp>
      <p:sp>
        <p:nvSpPr>
          <p:cNvPr id="12" name="TextBox 11"/>
          <p:cNvSpPr txBox="1"/>
          <p:nvPr/>
        </p:nvSpPr>
        <p:spPr>
          <a:xfrm>
            <a:off x="4392276" y="2817990"/>
            <a:ext cx="1862171" cy="738664"/>
          </a:xfrm>
          <a:prstGeom prst="rect">
            <a:avLst/>
          </a:prstGeom>
          <a:solidFill>
            <a:schemeClr val="accent1">
              <a:lumMod val="40000"/>
              <a:lumOff val="60000"/>
            </a:schemeClr>
          </a:solidFill>
        </p:spPr>
        <p:txBody>
          <a:bodyPr wrap="square" rtlCol="0">
            <a:spAutoFit/>
          </a:bodyPr>
          <a:lstStyle/>
          <a:p>
            <a:pPr algn="ctr"/>
            <a:r>
              <a:rPr lang="en-US" sz="1400" b="1" dirty="0" smtClean="0">
                <a:solidFill>
                  <a:schemeClr val="tx1"/>
                </a:solidFill>
              </a:rPr>
              <a:t>Develop Partnerships and Relationships</a:t>
            </a:r>
            <a:endParaRPr lang="en-US" sz="1400" b="1" dirty="0">
              <a:solidFill>
                <a:schemeClr val="tx1"/>
              </a:solidFill>
            </a:endParaRPr>
          </a:p>
        </p:txBody>
      </p:sp>
      <p:sp>
        <p:nvSpPr>
          <p:cNvPr id="16" name="Down Arrow 15"/>
          <p:cNvSpPr/>
          <p:nvPr/>
        </p:nvSpPr>
        <p:spPr>
          <a:xfrm>
            <a:off x="978991" y="2224730"/>
            <a:ext cx="601710" cy="50530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p:cNvSpPr/>
          <p:nvPr/>
        </p:nvSpPr>
        <p:spPr>
          <a:xfrm>
            <a:off x="2950769" y="2909939"/>
            <a:ext cx="601710" cy="50530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own Arrow 17"/>
          <p:cNvSpPr/>
          <p:nvPr/>
        </p:nvSpPr>
        <p:spPr>
          <a:xfrm>
            <a:off x="4997690" y="2287954"/>
            <a:ext cx="601710" cy="50530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531536" y="81148"/>
            <a:ext cx="5773722" cy="369332"/>
          </a:xfrm>
          <a:prstGeom prst="rect">
            <a:avLst/>
          </a:prstGeom>
          <a:noFill/>
        </p:spPr>
        <p:txBody>
          <a:bodyPr wrap="square" rtlCol="0">
            <a:spAutoFit/>
          </a:bodyPr>
          <a:lstStyle/>
          <a:p>
            <a:pPr algn="ctr"/>
            <a:r>
              <a:rPr lang="en-US" sz="1800" b="1" dirty="0" smtClean="0">
                <a:solidFill>
                  <a:schemeClr val="tx1"/>
                </a:solidFill>
              </a:rPr>
              <a:t>How are we addressing these three BIG shifts?</a:t>
            </a:r>
            <a:endParaRPr lang="en-US" sz="1800" b="1" dirty="0">
              <a:solidFill>
                <a:schemeClr val="tx1"/>
              </a:solidFill>
            </a:endParaRPr>
          </a:p>
        </p:txBody>
      </p:sp>
    </p:spTree>
    <p:extLst>
      <p:ext uri="{BB962C8B-B14F-4D97-AF65-F5344CB8AC3E}">
        <p14:creationId xmlns:p14="http://schemas.microsoft.com/office/powerpoint/2010/main" val="1086979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624" y="0"/>
            <a:ext cx="6255068" cy="914804"/>
          </a:xfrm>
        </p:spPr>
        <p:txBody>
          <a:bodyPr>
            <a:noAutofit/>
          </a:bodyPr>
          <a:lstStyle/>
          <a:p>
            <a:r>
              <a:rPr lang="en-US" sz="2800" dirty="0" smtClean="0"/>
              <a:t/>
            </a:r>
            <a:br>
              <a:rPr lang="en-US" sz="2800" dirty="0" smtClean="0"/>
            </a:br>
            <a:r>
              <a:rPr lang="en-US" sz="2800" dirty="0" smtClean="0"/>
              <a:t>CCGPS Instructional Resources </a:t>
            </a:r>
            <a:r>
              <a:rPr lang="en-US" sz="2700" dirty="0" smtClean="0"/>
              <a:t/>
            </a:r>
            <a:br>
              <a:rPr lang="en-US" sz="2700" dirty="0" smtClean="0"/>
            </a:br>
            <a:endParaRPr lang="en-US" sz="2700" dirty="0"/>
          </a:p>
        </p:txBody>
      </p:sp>
      <p:sp>
        <p:nvSpPr>
          <p:cNvPr id="3" name="Content Placeholder 2"/>
          <p:cNvSpPr>
            <a:spLocks noGrp="1"/>
          </p:cNvSpPr>
          <p:nvPr>
            <p:ph idx="1"/>
          </p:nvPr>
        </p:nvSpPr>
        <p:spPr>
          <a:xfrm>
            <a:off x="391906" y="907033"/>
            <a:ext cx="6255068" cy="3188970"/>
          </a:xfrm>
        </p:spPr>
        <p:txBody>
          <a:bodyPr>
            <a:normAutofit fontScale="92500" lnSpcReduction="20000"/>
          </a:bodyPr>
          <a:lstStyle/>
          <a:p>
            <a:pPr lvl="1">
              <a:buFont typeface="Wingdings" pitchFamily="2" charset="2"/>
              <a:buChar char="§"/>
            </a:pPr>
            <a:r>
              <a:rPr lang="en-US" sz="2400" dirty="0"/>
              <a:t>ELA webcasts, </a:t>
            </a:r>
          </a:p>
          <a:p>
            <a:pPr lvl="2">
              <a:buFont typeface="Wingdings" pitchFamily="2" charset="2"/>
              <a:buChar char="ü"/>
            </a:pPr>
            <a:r>
              <a:rPr lang="en-US" sz="2000" dirty="0"/>
              <a:t>New ELA webcasts called </a:t>
            </a:r>
            <a:r>
              <a:rPr lang="en-US" sz="2000" i="1" dirty="0"/>
              <a:t>Common Core Tools</a:t>
            </a:r>
          </a:p>
          <a:p>
            <a:pPr lvl="3"/>
            <a:r>
              <a:rPr lang="en-US" sz="1700" dirty="0"/>
              <a:t>Find all webcasts posted on </a:t>
            </a:r>
            <a:r>
              <a:rPr lang="en-US" sz="1700" dirty="0" smtClean="0"/>
              <a:t>georgiastandards.org  </a:t>
            </a:r>
            <a:r>
              <a:rPr lang="en-US" sz="1700" dirty="0"/>
              <a:t>(ELA/professional learning); </a:t>
            </a:r>
          </a:p>
          <a:p>
            <a:pPr lvl="3"/>
            <a:r>
              <a:rPr lang="en-US" sz="1700" dirty="0"/>
              <a:t> Can be viewed in entirety or in chunks</a:t>
            </a:r>
          </a:p>
          <a:p>
            <a:pPr lvl="3"/>
            <a:r>
              <a:rPr lang="en-US" sz="1700" dirty="0"/>
              <a:t>All documentation is posted</a:t>
            </a:r>
            <a:endParaRPr lang="en-US" dirty="0"/>
          </a:p>
          <a:p>
            <a:pPr lvl="1">
              <a:buFont typeface="Wingdings" pitchFamily="2" charset="2"/>
              <a:buChar char="§"/>
            </a:pPr>
            <a:r>
              <a:rPr lang="en-US" sz="2400" dirty="0" smtClean="0"/>
              <a:t>Wealth of resources posted on georgiastandards.org and grade band Wiki pages</a:t>
            </a:r>
          </a:p>
          <a:p>
            <a:pPr lvl="1">
              <a:buFont typeface="Wingdings" pitchFamily="2" charset="2"/>
              <a:buChar char="§"/>
            </a:pPr>
            <a:r>
              <a:rPr lang="en-US" sz="2400" dirty="0" smtClean="0"/>
              <a:t>New resources for content literacy </a:t>
            </a:r>
          </a:p>
          <a:p>
            <a:pPr lvl="1">
              <a:buFont typeface="Wingdings" pitchFamily="2" charset="2"/>
              <a:buChar char="§"/>
            </a:pPr>
            <a:r>
              <a:rPr lang="en-US" sz="2400" dirty="0" smtClean="0"/>
              <a:t>Revised units  (summer 2013)</a:t>
            </a:r>
          </a:p>
          <a:p>
            <a:pPr lvl="1">
              <a:buFont typeface="Wingdings" pitchFamily="2" charset="2"/>
              <a:buChar char="§"/>
            </a:pPr>
            <a:r>
              <a:rPr lang="en-US" sz="2400" dirty="0" smtClean="0"/>
              <a:t>New CCGPS lessons  (summer 2013)</a:t>
            </a:r>
          </a:p>
          <a:p>
            <a:pPr marL="342260" lvl="1" indent="0">
              <a:buNone/>
            </a:pPr>
            <a:endParaRPr lang="en-US" sz="2400"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5</a:t>
            </a:fld>
            <a:endParaRPr lang="en-US" dirty="0"/>
          </a:p>
        </p:txBody>
      </p:sp>
    </p:spTree>
    <p:extLst>
      <p:ext uri="{BB962C8B-B14F-4D97-AF65-F5344CB8AC3E}">
        <p14:creationId xmlns:p14="http://schemas.microsoft.com/office/powerpoint/2010/main" val="37945943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504" y="46721"/>
            <a:ext cx="6223893" cy="819912"/>
          </a:xfrm>
        </p:spPr>
        <p:txBody>
          <a:bodyPr>
            <a:normAutofit fontScale="90000"/>
          </a:bodyPr>
          <a:lstStyle/>
          <a:p>
            <a:r>
              <a:rPr lang="en-US" sz="3100" dirty="0" smtClean="0"/>
              <a:t>  CCGPS Instructional Resources</a:t>
            </a:r>
            <a:br>
              <a:rPr lang="en-US" sz="3100" dirty="0" smtClean="0"/>
            </a:br>
            <a:r>
              <a:rPr lang="en-US" sz="2700" dirty="0"/>
              <a:t>U</a:t>
            </a:r>
            <a:r>
              <a:rPr lang="en-US" sz="2700" dirty="0" smtClean="0"/>
              <a:t>nit Revision and </a:t>
            </a:r>
            <a:r>
              <a:rPr lang="en-US" sz="2700" dirty="0"/>
              <a:t>N</a:t>
            </a:r>
            <a:r>
              <a:rPr lang="en-US" sz="2700" dirty="0" smtClean="0"/>
              <a:t>ew </a:t>
            </a:r>
            <a:r>
              <a:rPr lang="en-US" sz="2700" dirty="0"/>
              <a:t>L</a:t>
            </a:r>
            <a:r>
              <a:rPr lang="en-US" sz="2700" dirty="0" smtClean="0"/>
              <a:t>essons</a:t>
            </a:r>
            <a:endParaRPr lang="en-US" sz="2700" dirty="0"/>
          </a:p>
        </p:txBody>
      </p:sp>
      <p:sp>
        <p:nvSpPr>
          <p:cNvPr id="3" name="Content Placeholder 2"/>
          <p:cNvSpPr>
            <a:spLocks noGrp="1"/>
          </p:cNvSpPr>
          <p:nvPr>
            <p:ph idx="1"/>
          </p:nvPr>
        </p:nvSpPr>
        <p:spPr>
          <a:xfrm>
            <a:off x="325274" y="996287"/>
            <a:ext cx="6255068" cy="2902731"/>
          </a:xfrm>
        </p:spPr>
        <p:txBody>
          <a:bodyPr>
            <a:normAutofit fontScale="85000" lnSpcReduction="10000"/>
          </a:bodyPr>
          <a:lstStyle/>
          <a:p>
            <a:pPr marL="800100" lvl="1" indent="-342900"/>
            <a:r>
              <a:rPr lang="en-US" sz="2400" dirty="0" smtClean="0"/>
              <a:t>Review and revision of units this spring and summer</a:t>
            </a:r>
          </a:p>
          <a:p>
            <a:pPr marL="800100" lvl="1" indent="-342900"/>
            <a:r>
              <a:rPr lang="en-US" sz="2400" dirty="0" smtClean="0"/>
              <a:t>The Tri-State Rubric will be used to rate each unit </a:t>
            </a:r>
          </a:p>
          <a:p>
            <a:pPr marL="1099578" lvl="2" indent="-342900"/>
            <a:r>
              <a:rPr lang="en-US" dirty="0" smtClean="0"/>
              <a:t>Based on this review, some revisions will be made</a:t>
            </a:r>
          </a:p>
          <a:p>
            <a:pPr marL="1099578" lvl="2" indent="-342900"/>
            <a:r>
              <a:rPr lang="en-US" dirty="0" smtClean="0"/>
              <a:t>No book titles will be removed, but an alternative title may be added</a:t>
            </a:r>
          </a:p>
          <a:p>
            <a:pPr marL="1099578" lvl="2" indent="-342900"/>
            <a:r>
              <a:rPr lang="en-US" dirty="0" smtClean="0"/>
              <a:t>A cover sheet showing the unit “at-a-glance” will be added</a:t>
            </a:r>
          </a:p>
          <a:p>
            <a:pPr marL="1441838" lvl="3" indent="-342900"/>
            <a:r>
              <a:rPr lang="en-US" dirty="0" smtClean="0"/>
              <a:t>This will include an overview of the unit, </a:t>
            </a:r>
            <a:r>
              <a:rPr lang="en-US" dirty="0"/>
              <a:t>the </a:t>
            </a:r>
            <a:r>
              <a:rPr lang="en-US" dirty="0" smtClean="0"/>
              <a:t>standards covered, titles of the extended texts, academic vocabulary that needs to be taught, and </a:t>
            </a:r>
            <a:r>
              <a:rPr lang="en-US" dirty="0" smtClean="0"/>
              <a:t>assessment.</a:t>
            </a:r>
          </a:p>
          <a:p>
            <a:pPr marL="1441838" lvl="3" indent="-342900"/>
            <a:r>
              <a:rPr lang="en-US" dirty="0" smtClean="0"/>
              <a:t>Hopefully, this will show that the focus of the unit is on the standards being addressed, not the book.</a:t>
            </a:r>
            <a:endParaRPr lang="en-US" dirty="0" smtClean="0"/>
          </a:p>
          <a:p>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6</a:t>
            </a:fld>
            <a:endParaRPr lang="en-US" dirty="0"/>
          </a:p>
        </p:txBody>
      </p:sp>
    </p:spTree>
    <p:extLst>
      <p:ext uri="{BB962C8B-B14F-4D97-AF65-F5344CB8AC3E}">
        <p14:creationId xmlns:p14="http://schemas.microsoft.com/office/powerpoint/2010/main" val="2806143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CCGPS Resources</a:t>
            </a:r>
            <a:br>
              <a:rPr lang="en-US" dirty="0" smtClean="0"/>
            </a:br>
            <a:r>
              <a:rPr lang="en-US" dirty="0" smtClean="0"/>
              <a:t>Tri-State Rubric</a:t>
            </a:r>
            <a:endParaRPr lang="en-US" dirty="0"/>
          </a:p>
        </p:txBody>
      </p:sp>
      <p:sp>
        <p:nvSpPr>
          <p:cNvPr id="3" name="Content Placeholder 2"/>
          <p:cNvSpPr>
            <a:spLocks noGrp="1"/>
          </p:cNvSpPr>
          <p:nvPr>
            <p:ph idx="1"/>
          </p:nvPr>
        </p:nvSpPr>
        <p:spPr/>
        <p:txBody>
          <a:bodyPr>
            <a:normAutofit/>
          </a:bodyPr>
          <a:lstStyle/>
          <a:p>
            <a:pPr>
              <a:buFont typeface="Arial" charset="0"/>
              <a:buNone/>
            </a:pPr>
            <a:endParaRPr lang="en-US" b="1" u="sng" dirty="0" smtClean="0"/>
          </a:p>
          <a:p>
            <a:pPr>
              <a:buFont typeface="Arial" charset="0"/>
              <a:buNone/>
            </a:pPr>
            <a:endParaRPr lang="en-US" b="1" u="sng" dirty="0"/>
          </a:p>
          <a:p>
            <a:pPr>
              <a:buFont typeface="Arial" charset="0"/>
              <a:buNone/>
            </a:pPr>
            <a:endParaRPr lang="en-US" b="1" u="sng" dirty="0" smtClean="0"/>
          </a:p>
          <a:p>
            <a:pPr>
              <a:buFont typeface="Arial" charset="0"/>
              <a:buNone/>
            </a:pPr>
            <a:endParaRPr lang="en-US" dirty="0"/>
          </a:p>
          <a:p>
            <a:pPr>
              <a:buFont typeface="Arial" charset="0"/>
              <a:buNone/>
            </a:pPr>
            <a:endParaRPr lang="en-US" dirty="0"/>
          </a:p>
          <a:p>
            <a:pPr marL="0" indent="0">
              <a:buNone/>
            </a:pPr>
            <a:r>
              <a:rPr lang="en-US" sz="1800" dirty="0" smtClean="0">
                <a:hlinkClick r:id="rId3"/>
              </a:rPr>
              <a:t>http</a:t>
            </a:r>
            <a:r>
              <a:rPr lang="en-US" sz="1800" dirty="0">
                <a:hlinkClick r:id="rId3"/>
              </a:rPr>
              <a:t>://</a:t>
            </a:r>
            <a:r>
              <a:rPr lang="en-US" sz="1800" dirty="0" smtClean="0">
                <a:hlinkClick r:id="rId3"/>
              </a:rPr>
              <a:t>www.achieve.org/files/TriStateELA_LiteracyRubric1pageoverviewv4.1%20071712CC%20BY.pdf</a:t>
            </a:r>
            <a:endParaRPr lang="en-US" sz="1800" dirty="0" smtClean="0"/>
          </a:p>
          <a:p>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870261088"/>
              </p:ext>
            </p:extLst>
          </p:nvPr>
        </p:nvGraphicFramePr>
        <p:xfrm>
          <a:off x="825689" y="1248770"/>
          <a:ext cx="5000160" cy="1966426"/>
        </p:xfrm>
        <a:graphic>
          <a:graphicData uri="http://schemas.openxmlformats.org/drawingml/2006/table">
            <a:tbl>
              <a:tblPr firstRow="1" bandRow="1">
                <a:tableStyleId>{5C22544A-7EE6-4342-B048-85BDC9FD1C3A}</a:tableStyleId>
              </a:tblPr>
              <a:tblGrid>
                <a:gridCol w="2500080"/>
                <a:gridCol w="2500080"/>
              </a:tblGrid>
              <a:tr h="983213">
                <a:tc>
                  <a:txBody>
                    <a:bodyPr/>
                    <a:lstStyle/>
                    <a:p>
                      <a:pPr>
                        <a:buFont typeface="Arial" charset="0"/>
                        <a:buNone/>
                      </a:pPr>
                      <a:r>
                        <a:rPr lang="en-US" b="1" u="sng" dirty="0" smtClean="0">
                          <a:solidFill>
                            <a:schemeClr val="tx1"/>
                          </a:solidFill>
                        </a:rPr>
                        <a:t>Dimension #1 </a:t>
                      </a:r>
                    </a:p>
                    <a:p>
                      <a:pPr>
                        <a:buFont typeface="Arial" charset="0"/>
                        <a:buNone/>
                      </a:pPr>
                      <a:r>
                        <a:rPr lang="en-US" b="0" dirty="0" smtClean="0">
                          <a:solidFill>
                            <a:schemeClr val="tx1"/>
                          </a:solidFill>
                        </a:rPr>
                        <a:t>Alignment to the Rigors of Common</a:t>
                      </a:r>
                      <a:r>
                        <a:rPr lang="en-US" b="0" baseline="0" dirty="0" smtClean="0">
                          <a:solidFill>
                            <a:schemeClr val="tx1"/>
                          </a:solidFill>
                        </a:rPr>
                        <a:t> Core Standards</a:t>
                      </a:r>
                      <a:endParaRPr lang="en-US" b="0" dirty="0">
                        <a:solidFill>
                          <a:schemeClr val="tx1"/>
                        </a:solidFill>
                      </a:endParaRPr>
                    </a:p>
                  </a:txBody>
                  <a:tcPr>
                    <a:solidFill>
                      <a:schemeClr val="accent1">
                        <a:lumMod val="40000"/>
                        <a:lumOff val="60000"/>
                      </a:schemeClr>
                    </a:solidFill>
                  </a:tcPr>
                </a:tc>
                <a:tc>
                  <a:txBody>
                    <a:bodyPr/>
                    <a:lstStyle/>
                    <a:p>
                      <a:pPr>
                        <a:buFont typeface="Arial" charset="0"/>
                        <a:buNone/>
                      </a:pPr>
                      <a:r>
                        <a:rPr lang="en-US" b="1" u="sng" dirty="0" smtClean="0">
                          <a:solidFill>
                            <a:schemeClr val="tx1"/>
                          </a:solidFill>
                        </a:rPr>
                        <a:t>Dimension #2</a:t>
                      </a:r>
                    </a:p>
                    <a:p>
                      <a:pPr>
                        <a:buFont typeface="Arial" charset="0"/>
                        <a:buNone/>
                      </a:pPr>
                      <a:r>
                        <a:rPr lang="en-US" b="0" dirty="0" smtClean="0">
                          <a:solidFill>
                            <a:schemeClr val="tx1"/>
                          </a:solidFill>
                        </a:rPr>
                        <a:t>Key Areas of Focus in the CCSS</a:t>
                      </a:r>
                      <a:endParaRPr lang="en-US" b="0" dirty="0">
                        <a:solidFill>
                          <a:schemeClr val="tx1"/>
                        </a:solidFill>
                      </a:endParaRPr>
                    </a:p>
                  </a:txBody>
                  <a:tcPr>
                    <a:solidFill>
                      <a:schemeClr val="accent1">
                        <a:lumMod val="40000"/>
                        <a:lumOff val="60000"/>
                      </a:schemeClr>
                    </a:solidFill>
                  </a:tcPr>
                </a:tc>
              </a:tr>
              <a:tr h="983213">
                <a:tc>
                  <a:txBody>
                    <a:bodyPr/>
                    <a:lstStyle/>
                    <a:p>
                      <a:pPr>
                        <a:buFont typeface="Arial" charset="0"/>
                        <a:buNone/>
                      </a:pPr>
                      <a:r>
                        <a:rPr lang="en-US" b="1" u="sng" dirty="0" smtClean="0"/>
                        <a:t>Dimension #3</a:t>
                      </a:r>
                    </a:p>
                    <a:p>
                      <a:pPr>
                        <a:buFont typeface="Arial" charset="0"/>
                        <a:buNone/>
                      </a:pPr>
                      <a:r>
                        <a:rPr lang="en-US" dirty="0" smtClean="0"/>
                        <a:t>Instructional Supports</a:t>
                      </a:r>
                    </a:p>
                    <a:p>
                      <a:endParaRPr lang="en-US" dirty="0"/>
                    </a:p>
                  </a:txBody>
                  <a:tcPr/>
                </a:tc>
                <a:tc>
                  <a:txBody>
                    <a:bodyPr/>
                    <a:lstStyle/>
                    <a:p>
                      <a:pPr>
                        <a:buFont typeface="Arial" charset="0"/>
                        <a:buNone/>
                      </a:pPr>
                      <a:r>
                        <a:rPr lang="en-US" b="1" u="sng" dirty="0" smtClean="0"/>
                        <a:t>Dimension #4</a:t>
                      </a:r>
                    </a:p>
                    <a:p>
                      <a:pPr>
                        <a:buFont typeface="Arial" charset="0"/>
                        <a:buNone/>
                      </a:pPr>
                      <a:r>
                        <a:rPr lang="en-US" dirty="0" smtClean="0"/>
                        <a:t>Assessment</a:t>
                      </a:r>
                    </a:p>
                    <a:p>
                      <a:endParaRPr lang="en-US" dirty="0"/>
                    </a:p>
                  </a:txBody>
                  <a:tcPr/>
                </a:tc>
              </a:tr>
            </a:tbl>
          </a:graphicData>
        </a:graphic>
      </p:graphicFrame>
    </p:spTree>
    <p:extLst>
      <p:ext uri="{BB962C8B-B14F-4D97-AF65-F5344CB8AC3E}">
        <p14:creationId xmlns:p14="http://schemas.microsoft.com/office/powerpoint/2010/main" val="2562019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Lessons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Coming this spring and summer</a:t>
            </a:r>
          </a:p>
          <a:p>
            <a:r>
              <a:rPr lang="en-US" dirty="0" smtClean="0"/>
              <a:t>CCGPS lessons submitted by teachers, reviewed using the Tri-State Rubric, and posted on georgiastandards.org</a:t>
            </a:r>
          </a:p>
          <a:p>
            <a:r>
              <a:rPr lang="en-US" dirty="0" smtClean="0"/>
              <a:t>Honorariums provided for teachers submitting exemplary lessons</a:t>
            </a:r>
          </a:p>
          <a:p>
            <a:r>
              <a:rPr lang="en-US" dirty="0" smtClean="0"/>
              <a:t>We will send out information through the ELA Reporter, CIA Newsletter, ELA </a:t>
            </a:r>
            <a:r>
              <a:rPr lang="en-US" dirty="0" err="1" smtClean="0"/>
              <a:t>Listserves</a:t>
            </a:r>
            <a:r>
              <a:rPr lang="en-US" dirty="0" smtClean="0"/>
              <a:t>, and Twitter.</a:t>
            </a:r>
          </a:p>
          <a:p>
            <a:endParaRPr lang="en-US" dirty="0"/>
          </a:p>
        </p:txBody>
      </p:sp>
      <p:sp>
        <p:nvSpPr>
          <p:cNvPr id="4" name="Date Placeholder 3"/>
          <p:cNvSpPr>
            <a:spLocks noGrp="1"/>
          </p:cNvSpPr>
          <p:nvPr>
            <p:ph type="dt" sz="half" idx="10"/>
          </p:nvPr>
        </p:nvSpPr>
        <p:spPr/>
        <p:txBody>
          <a:bodyPr/>
          <a:lstStyle/>
          <a:p>
            <a:pPr>
              <a:defRPr/>
            </a:pPr>
            <a:r>
              <a:rPr lang="en-US" smtClean="0"/>
              <a:t>2/22/2013</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8</a:t>
            </a:fld>
            <a:endParaRPr lang="en-US" dirty="0"/>
          </a:p>
        </p:txBody>
      </p:sp>
    </p:spTree>
    <p:extLst>
      <p:ext uri="{BB962C8B-B14F-4D97-AF65-F5344CB8AC3E}">
        <p14:creationId xmlns:p14="http://schemas.microsoft.com/office/powerpoint/2010/main" val="1973825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504" y="1340989"/>
            <a:ext cx="6255068" cy="1770700"/>
          </a:xfrm>
        </p:spPr>
        <p:txBody>
          <a:bodyPr>
            <a:normAutofit/>
          </a:bodyPr>
          <a:lstStyle/>
          <a:p>
            <a:r>
              <a:rPr lang="en-US" dirty="0" smtClean="0"/>
              <a:t>Where do we find all of these resources as well as information about upcoming resources?</a:t>
            </a:r>
            <a:endParaRPr lang="en-US" dirty="0"/>
          </a:p>
        </p:txBody>
      </p:sp>
      <p:sp>
        <p:nvSpPr>
          <p:cNvPr id="3" name="Date Placeholder 2"/>
          <p:cNvSpPr>
            <a:spLocks noGrp="1"/>
          </p:cNvSpPr>
          <p:nvPr>
            <p:ph type="dt" sz="half" idx="10"/>
          </p:nvPr>
        </p:nvSpPr>
        <p:spPr/>
        <p:txBody>
          <a:bodyPr/>
          <a:lstStyle/>
          <a:p>
            <a:pPr>
              <a:defRPr/>
            </a:pPr>
            <a:r>
              <a:rPr lang="en-US" smtClean="0"/>
              <a:t>2/22/2013</a:t>
            </a:r>
            <a:endParaRPr lang="en-US" dirty="0"/>
          </a:p>
        </p:txBody>
      </p:sp>
      <p:sp>
        <p:nvSpPr>
          <p:cNvPr id="4" name="Slide Number Placeholder 3"/>
          <p:cNvSpPr>
            <a:spLocks noGrp="1"/>
          </p:cNvSpPr>
          <p:nvPr>
            <p:ph type="sldNum" sz="quarter" idx="12"/>
          </p:nvPr>
        </p:nvSpPr>
        <p:spPr/>
        <p:txBody>
          <a:bodyPr/>
          <a:lstStyle/>
          <a:p>
            <a:pPr>
              <a:defRPr/>
            </a:pPr>
            <a:fld id="{36718E03-5FEB-4F2E-A04F-905C2C01BBAC}" type="slidenum">
              <a:rPr lang="en-US" smtClean="0"/>
              <a:pPr>
                <a:defRPr/>
              </a:pPr>
              <a:t>9</a:t>
            </a:fld>
            <a:endParaRPr lang="en-US" dirty="0"/>
          </a:p>
        </p:txBody>
      </p:sp>
    </p:spTree>
    <p:extLst>
      <p:ext uri="{BB962C8B-B14F-4D97-AF65-F5344CB8AC3E}">
        <p14:creationId xmlns:p14="http://schemas.microsoft.com/office/powerpoint/2010/main" val="4220246099"/>
      </p:ext>
    </p:extLst>
  </p:cSld>
  <p:clrMapOvr>
    <a:masterClrMapping/>
  </p:clrMapOvr>
</p:sld>
</file>

<file path=ppt/theme/theme1.xml><?xml version="1.0" encoding="utf-8"?>
<a:theme xmlns:a="http://schemas.openxmlformats.org/drawingml/2006/main" name="GaDOE Presentation Template - John Bar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GaDOE Presentation Template - John Barge</Template>
  <TotalTime>1468</TotalTime>
  <Words>1746</Words>
  <Application>Microsoft Office PowerPoint</Application>
  <PresentationFormat>Custom</PresentationFormat>
  <Paragraphs>273</Paragraphs>
  <Slides>23</Slides>
  <Notes>18</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GaDOE Presentation Template - John Barge</vt:lpstr>
      <vt:lpstr>  English / Language Arts Update Common Core Standards </vt:lpstr>
      <vt:lpstr>PowerPoint Presentation</vt:lpstr>
      <vt:lpstr>The BIG Shifts for ELA</vt:lpstr>
      <vt:lpstr>PowerPoint Presentation</vt:lpstr>
      <vt:lpstr> CCGPS Instructional Resources  </vt:lpstr>
      <vt:lpstr>  CCGPS Instructional Resources Unit Revision and New Lessons</vt:lpstr>
      <vt:lpstr>CCGPS Resources Tri-State Rubric</vt:lpstr>
      <vt:lpstr>New Lessons</vt:lpstr>
      <vt:lpstr>Where do we find all of these resources as well as information about upcoming resources?</vt:lpstr>
      <vt:lpstr>Resources and information can be found….</vt:lpstr>
      <vt:lpstr>Common Core GPS ELA/Math Georgiastandards.org</vt:lpstr>
      <vt:lpstr>CCGPS Resources Georgiastandards.org</vt:lpstr>
      <vt:lpstr>CCGPS Resources Literacy in Social Studies, Science &amp; CTAE</vt:lpstr>
      <vt:lpstr>Quality Professional Learning</vt:lpstr>
      <vt:lpstr>Quality Professional Learning</vt:lpstr>
      <vt:lpstr> Continue our collaboration among our  partners to help coach, guide, and         facilitate ELA instruction and assessment </vt:lpstr>
      <vt:lpstr>Young Georgia Authors</vt:lpstr>
      <vt:lpstr>Top Ten Recommendations</vt:lpstr>
      <vt:lpstr>Top Ten Recommendations</vt:lpstr>
      <vt:lpstr>Some Suggested Resources</vt:lpstr>
      <vt:lpstr>PowerPoint Presentation</vt:lpstr>
      <vt:lpstr>ELA Team</vt:lpstr>
      <vt:lpstr>    Questions?</vt:lpstr>
    </vt:vector>
  </TitlesOfParts>
  <Company>Georgia Department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 Language Arts Update Common Core Standards</dc:title>
  <dc:creator>GaDOE</dc:creator>
  <cp:lastModifiedBy>GaDOE</cp:lastModifiedBy>
  <cp:revision>79</cp:revision>
  <cp:lastPrinted>2012-12-02T16:37:32Z</cp:lastPrinted>
  <dcterms:created xsi:type="dcterms:W3CDTF">2012-12-02T15:14:09Z</dcterms:created>
  <dcterms:modified xsi:type="dcterms:W3CDTF">2013-02-23T14:10:01Z</dcterms:modified>
</cp:coreProperties>
</file>